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3.jpg" ContentType="image/gif"/>
  <Override PartName="/ppt/media/image18.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4" r:id="rId2"/>
    <p:sldMasterId id="2147483653" r:id="rId3"/>
  </p:sldMasterIdLst>
  <p:notesMasterIdLst>
    <p:notesMasterId r:id="rId38"/>
  </p:notesMasterIdLst>
  <p:handoutMasterIdLst>
    <p:handoutMasterId r:id="rId39"/>
  </p:handoutMasterIdLst>
  <p:sldIdLst>
    <p:sldId id="558" r:id="rId4"/>
    <p:sldId id="557" r:id="rId5"/>
    <p:sldId id="560" r:id="rId6"/>
    <p:sldId id="573" r:id="rId7"/>
    <p:sldId id="562" r:id="rId8"/>
    <p:sldId id="568" r:id="rId9"/>
    <p:sldId id="569" r:id="rId10"/>
    <p:sldId id="579" r:id="rId11"/>
    <p:sldId id="584" r:id="rId12"/>
    <p:sldId id="580" r:id="rId13"/>
    <p:sldId id="587" r:id="rId14"/>
    <p:sldId id="585" r:id="rId15"/>
    <p:sldId id="586" r:id="rId16"/>
    <p:sldId id="572" r:id="rId17"/>
    <p:sldId id="575" r:id="rId18"/>
    <p:sldId id="538" r:id="rId19"/>
    <p:sldId id="539" r:id="rId20"/>
    <p:sldId id="582" r:id="rId21"/>
    <p:sldId id="516" r:id="rId22"/>
    <p:sldId id="523" r:id="rId23"/>
    <p:sldId id="576" r:id="rId24"/>
    <p:sldId id="577" r:id="rId25"/>
    <p:sldId id="553" r:id="rId26"/>
    <p:sldId id="571" r:id="rId27"/>
    <p:sldId id="549" r:id="rId28"/>
    <p:sldId id="474" r:id="rId29"/>
    <p:sldId id="563" r:id="rId30"/>
    <p:sldId id="564" r:id="rId31"/>
    <p:sldId id="588" r:id="rId32"/>
    <p:sldId id="566" r:id="rId33"/>
    <p:sldId id="574" r:id="rId34"/>
    <p:sldId id="578" r:id="rId35"/>
    <p:sldId id="517" r:id="rId36"/>
    <p:sldId id="518" r:id="rId37"/>
  </p:sldIdLst>
  <p:sldSz cx="9144000" cy="6858000" type="screen4x3"/>
  <p:notesSz cx="6858000" cy="9945688"/>
  <p:defaultTextStyle>
    <a:defPPr>
      <a:defRPr lang="en-US"/>
    </a:defPPr>
    <a:lvl1pPr algn="l" defTabSz="457200" rtl="0" fontAlgn="base">
      <a:spcBef>
        <a:spcPct val="0"/>
      </a:spcBef>
      <a:spcAft>
        <a:spcPct val="0"/>
      </a:spcAft>
      <a:defRPr sz="1000" kern="1200">
        <a:solidFill>
          <a:srgbClr val="21578A"/>
        </a:solidFill>
        <a:latin typeface="Calibri" pitchFamily="34" charset="0"/>
        <a:ea typeface="+mn-ea"/>
        <a:cs typeface="+mn-cs"/>
      </a:defRPr>
    </a:lvl1pPr>
    <a:lvl2pPr marL="457200" algn="l" defTabSz="457200" rtl="0" fontAlgn="base">
      <a:spcBef>
        <a:spcPct val="0"/>
      </a:spcBef>
      <a:spcAft>
        <a:spcPct val="0"/>
      </a:spcAft>
      <a:defRPr sz="1000" kern="1200">
        <a:solidFill>
          <a:srgbClr val="21578A"/>
        </a:solidFill>
        <a:latin typeface="Calibri" pitchFamily="34" charset="0"/>
        <a:ea typeface="+mn-ea"/>
        <a:cs typeface="+mn-cs"/>
      </a:defRPr>
    </a:lvl2pPr>
    <a:lvl3pPr marL="914400" algn="l" defTabSz="457200" rtl="0" fontAlgn="base">
      <a:spcBef>
        <a:spcPct val="0"/>
      </a:spcBef>
      <a:spcAft>
        <a:spcPct val="0"/>
      </a:spcAft>
      <a:defRPr sz="1000" kern="1200">
        <a:solidFill>
          <a:srgbClr val="21578A"/>
        </a:solidFill>
        <a:latin typeface="Calibri" pitchFamily="34" charset="0"/>
        <a:ea typeface="+mn-ea"/>
        <a:cs typeface="+mn-cs"/>
      </a:defRPr>
    </a:lvl3pPr>
    <a:lvl4pPr marL="1371600" algn="l" defTabSz="457200" rtl="0" fontAlgn="base">
      <a:spcBef>
        <a:spcPct val="0"/>
      </a:spcBef>
      <a:spcAft>
        <a:spcPct val="0"/>
      </a:spcAft>
      <a:defRPr sz="1000" kern="1200">
        <a:solidFill>
          <a:srgbClr val="21578A"/>
        </a:solidFill>
        <a:latin typeface="Calibri" pitchFamily="34" charset="0"/>
        <a:ea typeface="+mn-ea"/>
        <a:cs typeface="+mn-cs"/>
      </a:defRPr>
    </a:lvl4pPr>
    <a:lvl5pPr marL="1828800" algn="l" defTabSz="457200" rtl="0" fontAlgn="base">
      <a:spcBef>
        <a:spcPct val="0"/>
      </a:spcBef>
      <a:spcAft>
        <a:spcPct val="0"/>
      </a:spcAft>
      <a:defRPr sz="1000" kern="1200">
        <a:solidFill>
          <a:srgbClr val="21578A"/>
        </a:solidFill>
        <a:latin typeface="Calibri" pitchFamily="34" charset="0"/>
        <a:ea typeface="+mn-ea"/>
        <a:cs typeface="+mn-cs"/>
      </a:defRPr>
    </a:lvl5pPr>
    <a:lvl6pPr marL="2286000" algn="l" defTabSz="914400" rtl="0" eaLnBrk="1" latinLnBrk="0" hangingPunct="1">
      <a:defRPr sz="1000" kern="1200">
        <a:solidFill>
          <a:srgbClr val="21578A"/>
        </a:solidFill>
        <a:latin typeface="Calibri" pitchFamily="34" charset="0"/>
        <a:ea typeface="+mn-ea"/>
        <a:cs typeface="+mn-cs"/>
      </a:defRPr>
    </a:lvl6pPr>
    <a:lvl7pPr marL="2743200" algn="l" defTabSz="914400" rtl="0" eaLnBrk="1" latinLnBrk="0" hangingPunct="1">
      <a:defRPr sz="1000" kern="1200">
        <a:solidFill>
          <a:srgbClr val="21578A"/>
        </a:solidFill>
        <a:latin typeface="Calibri" pitchFamily="34" charset="0"/>
        <a:ea typeface="+mn-ea"/>
        <a:cs typeface="+mn-cs"/>
      </a:defRPr>
    </a:lvl7pPr>
    <a:lvl8pPr marL="3200400" algn="l" defTabSz="914400" rtl="0" eaLnBrk="1" latinLnBrk="0" hangingPunct="1">
      <a:defRPr sz="1000" kern="1200">
        <a:solidFill>
          <a:srgbClr val="21578A"/>
        </a:solidFill>
        <a:latin typeface="Calibri" pitchFamily="34" charset="0"/>
        <a:ea typeface="+mn-ea"/>
        <a:cs typeface="+mn-cs"/>
      </a:defRPr>
    </a:lvl8pPr>
    <a:lvl9pPr marL="3657600" algn="l" defTabSz="914400" rtl="0" eaLnBrk="1" latinLnBrk="0" hangingPunct="1">
      <a:defRPr sz="1000" kern="1200">
        <a:solidFill>
          <a:srgbClr val="21578A"/>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Gary Dunmore" initials="G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736"/>
    <a:srgbClr val="953735"/>
    <a:srgbClr val="66A84A"/>
    <a:srgbClr val="669933"/>
    <a:srgbClr val="007700"/>
    <a:srgbClr val="C5D98F"/>
    <a:srgbClr val="B0D978"/>
    <a:srgbClr val="9AFF90"/>
    <a:srgbClr val="D7430A"/>
    <a:srgbClr val="1B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3" autoAdjust="0"/>
    <p:restoredTop sz="94915" autoAdjust="0"/>
  </p:normalViewPr>
  <p:slideViewPr>
    <p:cSldViewPr snapToGrid="0" snapToObjects="1">
      <p:cViewPr>
        <p:scale>
          <a:sx n="100" d="100"/>
          <a:sy n="100" d="100"/>
        </p:scale>
        <p:origin x="6" y="486"/>
      </p:cViewPr>
      <p:guideLst>
        <p:guide orient="horz" pos="4061"/>
        <p:guide pos="568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1644"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ibaudchatel:Desktop:jobs%20number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hibaudchatel:Desktop:SNG:marketing:materials:charts%20/%20pics...:TIme%20using%20BB%20vs%20DEI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hibaudchatel:Desktop:SNG:marketing:materials:charts%20/%20pics...:barriers%20to%20BB.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hibaudchatel:Desktop:SNG:marketing:materials:charts%20/%20pics...:Percent%20of%20revenues%20by%20DEi%20sco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hibaudchatel:Desktop:en%20cours:FTTH%20Dallas%202012:Football%20chart.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thibaudchatel:Desktop:Chart%20in%20Microsoft%20Office%20PowerPoint.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thibaudchatel:Desktop:SNG:marketing:materials:charts%20/%20pics...:Charts%20on%20schools%20health%20organi%20and%20libraries.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thibaudchatel:Desktop:SNG:marketing:materials:charts%20/%20pics...:Charts%20on%20schools%20health%20organi%20and%20librarie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thibaudchatel:Desktop:SNG:marketing:materials:charts%20/%20pics...:Charts%20on%20schools%20health%20organi%20and%20libra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spPr>
        <a:solidFill>
          <a:schemeClr val="bg1">
            <a:lumMod val="85000"/>
          </a:schemeClr>
        </a:solidFill>
      </c:spPr>
    </c:floor>
    <c:sideWall>
      <c:thickness val="0"/>
      <c:spPr>
        <a:solidFill>
          <a:schemeClr val="bg1">
            <a:lumMod val="85000"/>
          </a:schemeClr>
        </a:solidFill>
      </c:spPr>
    </c:sideWall>
    <c:backWall>
      <c:thickness val="0"/>
      <c:spPr>
        <a:solidFill>
          <a:schemeClr val="bg1">
            <a:lumMod val="85000"/>
          </a:schemeClr>
        </a:solidFill>
      </c:spPr>
    </c:backWall>
    <c:plotArea>
      <c:layout>
        <c:manualLayout>
          <c:layoutTarget val="inner"/>
          <c:xMode val="edge"/>
          <c:yMode val="edge"/>
          <c:x val="9.9710549225811407E-2"/>
          <c:y val="6.0185185185185203E-2"/>
          <c:w val="0.83072737521887796"/>
          <c:h val="0.70774671639689402"/>
        </c:manualLayout>
      </c:layout>
      <c:bar3DChart>
        <c:barDir val="col"/>
        <c:grouping val="stacked"/>
        <c:varyColors val="0"/>
        <c:ser>
          <c:idx val="0"/>
          <c:order val="0"/>
          <c:spPr>
            <a:solidFill>
              <a:srgbClr val="12396E"/>
            </a:solidFill>
          </c:spPr>
          <c:invertIfNegative val="0"/>
          <c:dPt>
            <c:idx val="4"/>
            <c:invertIfNegative val="0"/>
            <c:bubble3D val="0"/>
            <c:spPr>
              <a:solidFill>
                <a:srgbClr val="008A00"/>
              </a:solidFill>
            </c:spPr>
          </c:dPt>
          <c:dLbls>
            <c:dLbl>
              <c:idx val="0"/>
              <c:layout>
                <c:manualLayout>
                  <c:x val="1.8558752150422402E-2"/>
                  <c:y val="-0.34933411050458302"/>
                </c:manualLayout>
              </c:layout>
              <c:showLegendKey val="0"/>
              <c:showVal val="1"/>
              <c:showCatName val="0"/>
              <c:showSerName val="0"/>
              <c:showPercent val="0"/>
              <c:showBubbleSize val="0"/>
            </c:dLbl>
            <c:dLbl>
              <c:idx val="1"/>
              <c:layout>
                <c:manualLayout>
                  <c:x val="2.0878596169225098E-2"/>
                  <c:y val="-0.24675209001214901"/>
                </c:manualLayout>
              </c:layout>
              <c:showLegendKey val="0"/>
              <c:showVal val="1"/>
              <c:showCatName val="0"/>
              <c:showSerName val="0"/>
              <c:showPercent val="0"/>
              <c:showBubbleSize val="0"/>
            </c:dLbl>
            <c:dLbl>
              <c:idx val="2"/>
              <c:layout>
                <c:manualLayout>
                  <c:x val="1.62389081316195E-2"/>
                  <c:y val="-0.26061433640818099"/>
                </c:manualLayout>
              </c:layout>
              <c:showLegendKey val="0"/>
              <c:showVal val="1"/>
              <c:showCatName val="0"/>
              <c:showSerName val="0"/>
              <c:showPercent val="0"/>
              <c:showBubbleSize val="0"/>
            </c:dLbl>
            <c:dLbl>
              <c:idx val="3"/>
              <c:layout>
                <c:manualLayout>
                  <c:x val="1.8558569485538901E-2"/>
                  <c:y val="-0.252296857586643"/>
                </c:manualLayout>
              </c:layout>
              <c:showLegendKey val="0"/>
              <c:showVal val="1"/>
              <c:showCatName val="0"/>
              <c:showSerName val="0"/>
              <c:showPercent val="0"/>
              <c:showBubbleSize val="0"/>
            </c:dLbl>
            <c:dLbl>
              <c:idx val="4"/>
              <c:layout>
                <c:manualLayout>
                  <c:x val="1.8558752150422301E-2"/>
                  <c:y val="-0.26338682934869301"/>
                </c:manualLayout>
              </c:layout>
              <c:tx>
                <c:rich>
                  <a:bodyPr anchor="t" anchorCtr="0"/>
                  <a:lstStyle/>
                  <a:p>
                    <a:pPr>
                      <a:defRPr sz="2000" b="1">
                        <a:solidFill>
                          <a:schemeClr val="tx1"/>
                        </a:solidFill>
                        <a:latin typeface="Calibri"/>
                        <a:cs typeface="Calibri"/>
                      </a:defRPr>
                    </a:pPr>
                    <a:r>
                      <a:rPr lang="en-US" sz="2000" dirty="0">
                        <a:solidFill>
                          <a:schemeClr val="tx2"/>
                        </a:solidFill>
                      </a:rPr>
                      <a:t>22.4%</a:t>
                    </a:r>
                  </a:p>
                </c:rich>
              </c:tx>
              <c:spPr/>
              <c:showLegendKey val="0"/>
              <c:showVal val="1"/>
              <c:showCatName val="0"/>
              <c:showSerName val="0"/>
              <c:showPercent val="0"/>
              <c:showBubbleSize val="0"/>
            </c:dLbl>
            <c:txPr>
              <a:bodyPr anchor="t" anchorCtr="0"/>
              <a:lstStyle/>
              <a:p>
                <a:pPr>
                  <a:defRPr sz="1600" b="1">
                    <a:solidFill>
                      <a:schemeClr val="tx1"/>
                    </a:solidFill>
                    <a:latin typeface="Calibri"/>
                    <a:cs typeface="Calibri"/>
                  </a:defRPr>
                </a:pPr>
                <a:endParaRPr lang="en-US"/>
              </a:p>
            </c:txPr>
            <c:showLegendKey val="0"/>
            <c:showVal val="1"/>
            <c:showCatName val="0"/>
            <c:showSerName val="0"/>
            <c:showPercent val="0"/>
            <c:showBubbleSize val="0"/>
            <c:showLeaderLines val="0"/>
          </c:dLbls>
          <c:cat>
            <c:strRef>
              <c:f>Results!$B$2:$B$6</c:f>
              <c:strCache>
                <c:ptCount val="5"/>
                <c:pt idx="0">
                  <c:v>1 - 19</c:v>
                </c:pt>
                <c:pt idx="1">
                  <c:v>20 - 99</c:v>
                </c:pt>
                <c:pt idx="2">
                  <c:v>100 - 449</c:v>
                </c:pt>
                <c:pt idx="3">
                  <c:v>500 or more</c:v>
                </c:pt>
                <c:pt idx="4">
                  <c:v>Totals</c:v>
                </c:pt>
              </c:strCache>
            </c:strRef>
          </c:cat>
          <c:val>
            <c:numRef>
              <c:f>Results!$I$2:$I$6</c:f>
              <c:numCache>
                <c:formatCode>#0.0%</c:formatCode>
                <c:ptCount val="5"/>
                <c:pt idx="0">
                  <c:v>0.315415370946246</c:v>
                </c:pt>
                <c:pt idx="1">
                  <c:v>0.21390707826629199</c:v>
                </c:pt>
                <c:pt idx="2" formatCode="0.0%">
                  <c:v>0.23112391930835699</c:v>
                </c:pt>
                <c:pt idx="3">
                  <c:v>0.191892291759136</c:v>
                </c:pt>
                <c:pt idx="4" formatCode="0.0%">
                  <c:v>0.223625301343129</c:v>
                </c:pt>
              </c:numCache>
            </c:numRef>
          </c:val>
        </c:ser>
        <c:dLbls>
          <c:showLegendKey val="0"/>
          <c:showVal val="1"/>
          <c:showCatName val="0"/>
          <c:showSerName val="0"/>
          <c:showPercent val="0"/>
          <c:showBubbleSize val="0"/>
        </c:dLbls>
        <c:gapWidth val="150"/>
        <c:shape val="box"/>
        <c:axId val="180121984"/>
        <c:axId val="180123904"/>
        <c:axId val="0"/>
      </c:bar3DChart>
      <c:catAx>
        <c:axId val="180121984"/>
        <c:scaling>
          <c:orientation val="minMax"/>
        </c:scaling>
        <c:delete val="0"/>
        <c:axPos val="b"/>
        <c:title>
          <c:tx>
            <c:rich>
              <a:bodyPr/>
              <a:lstStyle/>
              <a:p>
                <a:pPr>
                  <a:defRPr/>
                </a:pPr>
                <a:r>
                  <a:rPr lang="en-US" sz="1400" b="1" dirty="0" smtClean="0">
                    <a:latin typeface="Calibri"/>
                    <a:cs typeface="Calibri"/>
                  </a:rPr>
                  <a:t>Employees</a:t>
                </a:r>
                <a:endParaRPr lang="en-US" sz="1400" b="1" dirty="0">
                  <a:latin typeface="Calibri"/>
                  <a:cs typeface="Calibri"/>
                </a:endParaRPr>
              </a:p>
            </c:rich>
          </c:tx>
          <c:layout/>
          <c:overlay val="0"/>
        </c:title>
        <c:majorTickMark val="out"/>
        <c:minorTickMark val="none"/>
        <c:tickLblPos val="nextTo"/>
        <c:txPr>
          <a:bodyPr rot="-3000000"/>
          <a:lstStyle/>
          <a:p>
            <a:pPr>
              <a:defRPr b="1"/>
            </a:pPr>
            <a:endParaRPr lang="en-US"/>
          </a:p>
        </c:txPr>
        <c:crossAx val="180123904"/>
        <c:crosses val="autoZero"/>
        <c:auto val="1"/>
        <c:lblAlgn val="ctr"/>
        <c:lblOffset val="100"/>
        <c:noMultiLvlLbl val="0"/>
      </c:catAx>
      <c:valAx>
        <c:axId val="180123904"/>
        <c:scaling>
          <c:orientation val="minMax"/>
        </c:scaling>
        <c:delete val="0"/>
        <c:axPos val="l"/>
        <c:majorGridlines/>
        <c:numFmt formatCode="#0%" sourceLinked="0"/>
        <c:majorTickMark val="out"/>
        <c:minorTickMark val="none"/>
        <c:tickLblPos val="nextTo"/>
        <c:txPr>
          <a:bodyPr/>
          <a:lstStyle/>
          <a:p>
            <a:pPr>
              <a:defRPr b="1"/>
            </a:pPr>
            <a:endParaRPr lang="en-US"/>
          </a:p>
        </c:txPr>
        <c:crossAx val="1801219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latin typeface="+mj-lt"/>
              </a:rPr>
              <a:t>Average Broadband utilization from 0 to 10 (DEi Score) / </a:t>
            </a:r>
          </a:p>
          <a:p>
            <a:pPr>
              <a:defRPr/>
            </a:pPr>
            <a:r>
              <a:rPr lang="en-US" dirty="0" smtClean="0">
                <a:latin typeface="+mj-lt"/>
              </a:rPr>
              <a:t>Experience </a:t>
            </a:r>
            <a:r>
              <a:rPr lang="en-US" dirty="0">
                <a:latin typeface="+mj-lt"/>
              </a:rPr>
              <a:t>using</a:t>
            </a:r>
            <a:r>
              <a:rPr lang="en-US" baseline="0" dirty="0">
                <a:latin typeface="+mj-lt"/>
              </a:rPr>
              <a:t> broadband</a:t>
            </a:r>
            <a:endParaRPr lang="en-US" dirty="0">
              <a:latin typeface="+mj-lt"/>
            </a:endParaRPr>
          </a:p>
        </c:rich>
      </c:tx>
      <c:overlay val="0"/>
    </c:title>
    <c:autoTitleDeleted val="0"/>
    <c:view3D>
      <c:rotX val="15"/>
      <c:rotY val="20"/>
      <c:rAngAx val="1"/>
    </c:view3D>
    <c:floor>
      <c:thickness val="0"/>
      <c:spPr>
        <a:solidFill>
          <a:schemeClr val="bg1">
            <a:lumMod val="85000"/>
          </a:schemeClr>
        </a:solidFill>
      </c:spPr>
    </c:floor>
    <c:sideWall>
      <c:thickness val="0"/>
      <c:spPr>
        <a:solidFill>
          <a:schemeClr val="bg1">
            <a:lumMod val="85000"/>
          </a:schemeClr>
        </a:solidFill>
      </c:spPr>
    </c:sideWall>
    <c:backWall>
      <c:thickness val="0"/>
      <c:spPr>
        <a:solidFill>
          <a:schemeClr val="bg1">
            <a:lumMod val="85000"/>
          </a:schemeClr>
        </a:solidFill>
      </c:spPr>
    </c:backWall>
    <c:plotArea>
      <c:layout>
        <c:manualLayout>
          <c:layoutTarget val="inner"/>
          <c:xMode val="edge"/>
          <c:yMode val="edge"/>
          <c:x val="0.16566647619380301"/>
          <c:y val="0.14785954162029499"/>
          <c:w val="0.73191449467596903"/>
          <c:h val="0.58568870343930601"/>
        </c:manualLayout>
      </c:layout>
      <c:bar3DChart>
        <c:barDir val="col"/>
        <c:grouping val="stacked"/>
        <c:varyColors val="0"/>
        <c:ser>
          <c:idx val="0"/>
          <c:order val="0"/>
          <c:tx>
            <c:strRef>
              <c:f>Results!$C$1</c:f>
              <c:strCache>
                <c:ptCount val="1"/>
                <c:pt idx="0">
                  <c:v>Ave. DEI Score</c:v>
                </c:pt>
              </c:strCache>
            </c:strRef>
          </c:tx>
          <c:spPr>
            <a:solidFill>
              <a:schemeClr val="tx2"/>
            </a:solidFill>
          </c:spPr>
          <c:invertIfNegative val="0"/>
          <c:dLbls>
            <c:dLbl>
              <c:idx val="0"/>
              <c:layout>
                <c:manualLayout>
                  <c:x val="7.5452444344316499E-3"/>
                  <c:y val="-8.5694540428472799E-2"/>
                </c:manualLayout>
              </c:layout>
              <c:showLegendKey val="0"/>
              <c:showVal val="1"/>
              <c:showCatName val="0"/>
              <c:showSerName val="0"/>
              <c:showPercent val="0"/>
              <c:showBubbleSize val="0"/>
            </c:dLbl>
            <c:dLbl>
              <c:idx val="1"/>
              <c:layout>
                <c:manualLayout>
                  <c:x val="7.5452444344316499E-3"/>
                  <c:y val="-0.14374568071872801"/>
                </c:manualLayout>
              </c:layout>
              <c:showLegendKey val="0"/>
              <c:showVal val="1"/>
              <c:showCatName val="0"/>
              <c:showSerName val="0"/>
              <c:showPercent val="0"/>
              <c:showBubbleSize val="0"/>
            </c:dLbl>
            <c:dLbl>
              <c:idx val="2"/>
              <c:layout>
                <c:manualLayout>
                  <c:x val="6.0361955475453201E-3"/>
                  <c:y val="-0.17691776088458899"/>
                </c:manualLayout>
              </c:layout>
              <c:showLegendKey val="0"/>
              <c:showVal val="1"/>
              <c:showCatName val="0"/>
              <c:showSerName val="0"/>
              <c:showPercent val="0"/>
              <c:showBubbleSize val="0"/>
            </c:dLbl>
            <c:dLbl>
              <c:idx val="3"/>
              <c:layout>
                <c:manualLayout>
                  <c:x val="6.0361955475452603E-3"/>
                  <c:y val="-0.207325501036627"/>
                </c:manualLayout>
              </c:layout>
              <c:showLegendKey val="0"/>
              <c:showVal val="1"/>
              <c:showCatName val="0"/>
              <c:showSerName val="0"/>
              <c:showPercent val="0"/>
              <c:showBubbleSize val="0"/>
            </c:dLbl>
            <c:dLbl>
              <c:idx val="4"/>
              <c:layout>
                <c:manualLayout>
                  <c:x val="7.5451256116846497E-3"/>
                  <c:y val="-0.24602626123013099"/>
                </c:manualLayout>
              </c:layout>
              <c:showLegendKey val="0"/>
              <c:showVal val="1"/>
              <c:showCatName val="0"/>
              <c:showSerName val="0"/>
              <c:showPercent val="0"/>
              <c:showBubbleSize val="0"/>
            </c:dLbl>
            <c:dLbl>
              <c:idx val="5"/>
              <c:layout>
                <c:manualLayout>
                  <c:x val="1.0563342208204299E-2"/>
                  <c:y val="-0.31789910158949503"/>
                </c:manualLayout>
              </c:layout>
              <c:showLegendKey val="0"/>
              <c:showVal val="1"/>
              <c:showCatName val="0"/>
              <c:showSerName val="0"/>
              <c:showPercent val="0"/>
              <c:showBubbleSize val="0"/>
            </c:dLbl>
            <c:txPr>
              <a:bodyPr/>
              <a:lstStyle/>
              <a:p>
                <a:pPr>
                  <a:defRPr sz="1200" b="1">
                    <a:latin typeface="+mj-lt"/>
                  </a:defRPr>
                </a:pPr>
                <a:endParaRPr lang="en-US"/>
              </a:p>
            </c:txPr>
            <c:showLegendKey val="0"/>
            <c:showVal val="1"/>
            <c:showCatName val="0"/>
            <c:showSerName val="0"/>
            <c:showPercent val="0"/>
            <c:showBubbleSize val="0"/>
            <c:showLeaderLines val="0"/>
          </c:dLbls>
          <c:cat>
            <c:strRef>
              <c:f>Results!$B$2:$B$7</c:f>
              <c:strCache>
                <c:ptCount val="6"/>
                <c:pt idx="0">
                  <c:v>less than 1 yr</c:v>
                </c:pt>
                <c:pt idx="1">
                  <c:v>1 yr up to 2 yrs</c:v>
                </c:pt>
                <c:pt idx="2">
                  <c:v>2 yrs up to 3 yrs</c:v>
                </c:pt>
                <c:pt idx="3">
                  <c:v>3 yrs up to 4 yrs</c:v>
                </c:pt>
                <c:pt idx="4">
                  <c:v>4 yrs up to 5 yrs</c:v>
                </c:pt>
                <c:pt idx="5">
                  <c:v>more than 5 yrs</c:v>
                </c:pt>
              </c:strCache>
            </c:strRef>
          </c:cat>
          <c:val>
            <c:numRef>
              <c:f>Results!$C$2:$C$7</c:f>
              <c:numCache>
                <c:formatCode>#0.00</c:formatCode>
                <c:ptCount val="6"/>
                <c:pt idx="0">
                  <c:v>5.2726817042606502</c:v>
                </c:pt>
                <c:pt idx="1">
                  <c:v>5.6601020408163256</c:v>
                </c:pt>
                <c:pt idx="2">
                  <c:v>5.8635670464504646</c:v>
                </c:pt>
                <c:pt idx="3">
                  <c:v>6.0019337442218808</c:v>
                </c:pt>
                <c:pt idx="4">
                  <c:v>6.2632578875171543</c:v>
                </c:pt>
                <c:pt idx="5">
                  <c:v>6.7642320777641762</c:v>
                </c:pt>
              </c:numCache>
            </c:numRef>
          </c:val>
        </c:ser>
        <c:dLbls>
          <c:showLegendKey val="0"/>
          <c:showVal val="0"/>
          <c:showCatName val="0"/>
          <c:showSerName val="0"/>
          <c:showPercent val="0"/>
          <c:showBubbleSize val="0"/>
        </c:dLbls>
        <c:gapWidth val="150"/>
        <c:shape val="box"/>
        <c:axId val="185776768"/>
        <c:axId val="185787136"/>
        <c:axId val="0"/>
      </c:bar3DChart>
      <c:catAx>
        <c:axId val="185776768"/>
        <c:scaling>
          <c:orientation val="minMax"/>
        </c:scaling>
        <c:delete val="0"/>
        <c:axPos val="b"/>
        <c:title>
          <c:tx>
            <c:rich>
              <a:bodyPr/>
              <a:lstStyle/>
              <a:p>
                <a:pPr>
                  <a:defRPr/>
                </a:pPr>
                <a:r>
                  <a:rPr lang="en-US" sz="1400" dirty="0" smtClean="0">
                    <a:latin typeface="+mj-lt"/>
                  </a:rPr>
                  <a:t>Time using broadband</a:t>
                </a:r>
                <a:endParaRPr lang="en-US" sz="1400" dirty="0">
                  <a:latin typeface="+mj-lt"/>
                </a:endParaRPr>
              </a:p>
            </c:rich>
          </c:tx>
          <c:layout>
            <c:manualLayout>
              <c:xMode val="edge"/>
              <c:yMode val="edge"/>
              <c:x val="0.41089618848709802"/>
              <c:y val="0.94174239931220705"/>
            </c:manualLayout>
          </c:layout>
          <c:overlay val="0"/>
        </c:title>
        <c:majorTickMark val="out"/>
        <c:minorTickMark val="none"/>
        <c:tickLblPos val="nextTo"/>
        <c:txPr>
          <a:bodyPr rot="-2700000"/>
          <a:lstStyle/>
          <a:p>
            <a:pPr>
              <a:defRPr sz="1200" b="1">
                <a:latin typeface="+mj-lt"/>
              </a:defRPr>
            </a:pPr>
            <a:endParaRPr lang="en-US"/>
          </a:p>
        </c:txPr>
        <c:crossAx val="185787136"/>
        <c:crosses val="autoZero"/>
        <c:auto val="1"/>
        <c:lblAlgn val="ctr"/>
        <c:lblOffset val="100"/>
        <c:noMultiLvlLbl val="0"/>
      </c:catAx>
      <c:valAx>
        <c:axId val="185787136"/>
        <c:scaling>
          <c:orientation val="minMax"/>
          <c:min val="5"/>
        </c:scaling>
        <c:delete val="0"/>
        <c:axPos val="l"/>
        <c:majorGridlines/>
        <c:title>
          <c:tx>
            <c:rich>
              <a:bodyPr rot="-5400000" vert="horz"/>
              <a:lstStyle/>
              <a:p>
                <a:pPr>
                  <a:defRPr sz="1200"/>
                </a:pPr>
                <a:r>
                  <a:rPr lang="en-US" sz="1400" dirty="0" smtClean="0">
                    <a:latin typeface="+mj-lt"/>
                  </a:rPr>
                  <a:t>Broadband utilization from 0 to 10 (DEi score)</a:t>
                </a:r>
                <a:endParaRPr lang="en-US" sz="1400" dirty="0">
                  <a:latin typeface="+mj-lt"/>
                </a:endParaRPr>
              </a:p>
            </c:rich>
          </c:tx>
          <c:layout>
            <c:manualLayout>
              <c:xMode val="edge"/>
              <c:yMode val="edge"/>
              <c:x val="4.1220799161396596E-3"/>
              <c:y val="0.16207753047607301"/>
            </c:manualLayout>
          </c:layout>
          <c:overlay val="0"/>
        </c:title>
        <c:numFmt formatCode="#0.00" sourceLinked="1"/>
        <c:majorTickMark val="out"/>
        <c:minorTickMark val="none"/>
        <c:tickLblPos val="nextTo"/>
        <c:txPr>
          <a:bodyPr/>
          <a:lstStyle/>
          <a:p>
            <a:pPr>
              <a:defRPr sz="1200" b="1">
                <a:latin typeface="+mj-lt"/>
              </a:defRPr>
            </a:pPr>
            <a:endParaRPr lang="en-US"/>
          </a:p>
        </c:txPr>
        <c:crossAx val="185776768"/>
        <c:crosses val="autoZero"/>
        <c:crossBetween val="between"/>
        <c:majorUnit val="0.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spPr>
        <a:solidFill>
          <a:schemeClr val="bg1">
            <a:lumMod val="85000"/>
          </a:schemeClr>
        </a:solidFill>
      </c:spPr>
    </c:floor>
    <c:sideWall>
      <c:thickness val="0"/>
      <c:spPr>
        <a:solidFill>
          <a:schemeClr val="bg1">
            <a:lumMod val="85000"/>
          </a:schemeClr>
        </a:solidFill>
      </c:spPr>
    </c:sideWall>
    <c:backWall>
      <c:thickness val="0"/>
      <c:spPr>
        <a:solidFill>
          <a:schemeClr val="bg1">
            <a:lumMod val="85000"/>
          </a:schemeClr>
        </a:solidFill>
      </c:spPr>
    </c:backWall>
    <c:plotArea>
      <c:layout/>
      <c:bar3DChart>
        <c:barDir val="bar"/>
        <c:grouping val="stacked"/>
        <c:varyColors val="0"/>
        <c:ser>
          <c:idx val="0"/>
          <c:order val="0"/>
          <c:tx>
            <c:strRef>
              <c:f>Results!$C$41</c:f>
              <c:strCache>
                <c:ptCount val="1"/>
                <c:pt idx="0">
                  <c:v>Pct. Establishments</c:v>
                </c:pt>
              </c:strCache>
            </c:strRef>
          </c:tx>
          <c:spPr>
            <a:solidFill>
              <a:schemeClr val="tx2"/>
            </a:solidFill>
          </c:spPr>
          <c:invertIfNegative val="0"/>
          <c:dPt>
            <c:idx val="2"/>
            <c:invertIfNegative val="0"/>
            <c:bubble3D val="0"/>
            <c:spPr>
              <a:solidFill>
                <a:srgbClr val="953735"/>
              </a:solidFill>
            </c:spPr>
          </c:dPt>
          <c:dLbls>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dLbls>
          <c:cat>
            <c:strRef>
              <c:f>Results!$B$42:$B$47</c:f>
              <c:strCache>
                <c:ptCount val="6"/>
                <c:pt idx="0">
                  <c:v>Lack of internal expertise and knowledge</c:v>
                </c:pt>
                <c:pt idx="1">
                  <c:v>High cost of development/maintenance</c:v>
                </c:pt>
                <c:pt idx="2">
                  <c:v>Available Internet is too slow</c:v>
                </c:pt>
                <c:pt idx="3">
                  <c:v>Loss of personal contact with clients</c:v>
                </c:pt>
                <c:pt idx="4">
                  <c:v>Security concerns</c:v>
                </c:pt>
                <c:pt idx="5">
                  <c:v>Privacy concerns</c:v>
                </c:pt>
              </c:strCache>
            </c:strRef>
          </c:cat>
          <c:val>
            <c:numRef>
              <c:f>Results!$C$42:$C$47</c:f>
              <c:numCache>
                <c:formatCode>0.0%</c:formatCode>
                <c:ptCount val="6"/>
                <c:pt idx="0">
                  <c:v>0.18426671046148799</c:v>
                </c:pt>
                <c:pt idx="1">
                  <c:v>0.22524224010510799</c:v>
                </c:pt>
                <c:pt idx="2">
                  <c:v>0.23593660179025999</c:v>
                </c:pt>
                <c:pt idx="3">
                  <c:v>0.25529643619642001</c:v>
                </c:pt>
                <c:pt idx="4">
                  <c:v>0.40326818853670598</c:v>
                </c:pt>
                <c:pt idx="5">
                  <c:v>0.40983741172606297</c:v>
                </c:pt>
              </c:numCache>
            </c:numRef>
          </c:val>
        </c:ser>
        <c:dLbls>
          <c:showLegendKey val="0"/>
          <c:showVal val="0"/>
          <c:showCatName val="0"/>
          <c:showSerName val="0"/>
          <c:showPercent val="0"/>
          <c:showBubbleSize val="0"/>
        </c:dLbls>
        <c:gapWidth val="150"/>
        <c:shape val="box"/>
        <c:axId val="185851904"/>
        <c:axId val="185853440"/>
        <c:axId val="0"/>
      </c:bar3DChart>
      <c:catAx>
        <c:axId val="185851904"/>
        <c:scaling>
          <c:orientation val="minMax"/>
        </c:scaling>
        <c:delete val="0"/>
        <c:axPos val="l"/>
        <c:majorTickMark val="out"/>
        <c:minorTickMark val="none"/>
        <c:tickLblPos val="nextTo"/>
        <c:txPr>
          <a:bodyPr/>
          <a:lstStyle/>
          <a:p>
            <a:pPr>
              <a:defRPr sz="1200" b="1">
                <a:latin typeface="+mj-lt"/>
              </a:defRPr>
            </a:pPr>
            <a:endParaRPr lang="en-US"/>
          </a:p>
        </c:txPr>
        <c:crossAx val="185853440"/>
        <c:crosses val="autoZero"/>
        <c:auto val="1"/>
        <c:lblAlgn val="ctr"/>
        <c:lblOffset val="100"/>
        <c:noMultiLvlLbl val="0"/>
      </c:catAx>
      <c:valAx>
        <c:axId val="185853440"/>
        <c:scaling>
          <c:orientation val="minMax"/>
        </c:scaling>
        <c:delete val="0"/>
        <c:axPos val="b"/>
        <c:majorGridlines/>
        <c:title>
          <c:tx>
            <c:rich>
              <a:bodyPr/>
              <a:lstStyle/>
              <a:p>
                <a:pPr>
                  <a:defRPr/>
                </a:pPr>
                <a:r>
                  <a:rPr lang="en-US" sz="1400" dirty="0" smtClean="0">
                    <a:latin typeface="+mj-lt"/>
                  </a:rPr>
                  <a:t>Percent Establishments defining</a:t>
                </a:r>
                <a:r>
                  <a:rPr lang="en-US" sz="1400" baseline="0" dirty="0" smtClean="0">
                    <a:latin typeface="+mj-lt"/>
                  </a:rPr>
                  <a:t> above barriers to using the Internet as “Very Important”</a:t>
                </a:r>
                <a:endParaRPr lang="en-US" sz="1400" dirty="0">
                  <a:latin typeface="+mj-lt"/>
                </a:endParaRPr>
              </a:p>
            </c:rich>
          </c:tx>
          <c:layout>
            <c:manualLayout>
              <c:xMode val="edge"/>
              <c:yMode val="edge"/>
              <c:x val="0.16385941237069901"/>
              <c:y val="0.94950287870481398"/>
            </c:manualLayout>
          </c:layout>
          <c:overlay val="0"/>
        </c:title>
        <c:numFmt formatCode="0%" sourceLinked="0"/>
        <c:majorTickMark val="out"/>
        <c:minorTickMark val="none"/>
        <c:tickLblPos val="nextTo"/>
        <c:txPr>
          <a:bodyPr/>
          <a:lstStyle/>
          <a:p>
            <a:pPr>
              <a:defRPr sz="1200" b="1">
                <a:latin typeface="+mj-lt"/>
              </a:defRPr>
            </a:pPr>
            <a:endParaRPr lang="en-US"/>
          </a:p>
        </c:txPr>
        <c:crossAx val="185851904"/>
        <c:crosses val="autoZero"/>
        <c:crossBetween val="between"/>
        <c:majorUnit val="0.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smtClean="0">
                <a:effectLst/>
              </a:rPr>
              <a:t>Contribution of Internet to Revenues / Level of utilization</a:t>
            </a:r>
            <a:endParaRPr lang="en-US" dirty="0">
              <a:effectLst/>
            </a:endParaRPr>
          </a:p>
        </c:rich>
      </c:tx>
      <c:overlay val="0"/>
    </c:title>
    <c:autoTitleDeleted val="0"/>
    <c:view3D>
      <c:rotX val="15"/>
      <c:rotY val="20"/>
      <c:rAngAx val="1"/>
    </c:view3D>
    <c:floor>
      <c:thickness val="0"/>
      <c:spPr>
        <a:solidFill>
          <a:schemeClr val="bg1">
            <a:lumMod val="85000"/>
          </a:schemeClr>
        </a:solidFill>
      </c:spPr>
    </c:floor>
    <c:sideWall>
      <c:thickness val="0"/>
      <c:spPr>
        <a:solidFill>
          <a:schemeClr val="bg1">
            <a:lumMod val="85000"/>
          </a:schemeClr>
        </a:solidFill>
      </c:spPr>
    </c:sideWall>
    <c:backWall>
      <c:thickness val="0"/>
      <c:spPr>
        <a:solidFill>
          <a:schemeClr val="bg1">
            <a:lumMod val="85000"/>
          </a:schemeClr>
        </a:solidFill>
      </c:spPr>
    </c:backWall>
    <c:plotArea>
      <c:layout>
        <c:manualLayout>
          <c:layoutTarget val="inner"/>
          <c:xMode val="edge"/>
          <c:yMode val="edge"/>
          <c:x val="8.7031175292173801E-2"/>
          <c:y val="0.12563368709346101"/>
          <c:w val="0.91226167462473495"/>
          <c:h val="0.61462786716877804"/>
        </c:manualLayout>
      </c:layout>
      <c:bar3DChart>
        <c:barDir val="col"/>
        <c:grouping val="stacked"/>
        <c:varyColors val="0"/>
        <c:ser>
          <c:idx val="0"/>
          <c:order val="0"/>
          <c:tx>
            <c:strRef>
              <c:f>'file-1.csv'!$F$1</c:f>
              <c:strCache>
                <c:ptCount val="1"/>
                <c:pt idx="0">
                  <c:v>Average Pct. Revenue</c:v>
                </c:pt>
              </c:strCache>
            </c:strRef>
          </c:tx>
          <c:spPr>
            <a:solidFill>
              <a:srgbClr val="008A00"/>
            </a:solidFill>
          </c:spPr>
          <c:invertIfNegative val="0"/>
          <c:dLbls>
            <c:dLbl>
              <c:idx val="0"/>
              <c:layout>
                <c:manualLayout>
                  <c:x val="1.2298232129131399E-2"/>
                  <c:y val="-0.16541854418609001"/>
                </c:manualLayout>
              </c:layout>
              <c:showLegendKey val="0"/>
              <c:showVal val="1"/>
              <c:showCatName val="0"/>
              <c:showSerName val="0"/>
              <c:showPercent val="0"/>
              <c:showBubbleSize val="0"/>
            </c:dLbl>
            <c:dLbl>
              <c:idx val="1"/>
              <c:layout>
                <c:manualLayout>
                  <c:x val="1.22982321291315E-2"/>
                  <c:y val="-0.19558185367839601"/>
                </c:manualLayout>
              </c:layout>
              <c:showLegendKey val="0"/>
              <c:showVal val="1"/>
              <c:showCatName val="0"/>
              <c:showSerName val="0"/>
              <c:showPercent val="0"/>
              <c:showBubbleSize val="0"/>
            </c:dLbl>
            <c:dLbl>
              <c:idx val="2"/>
              <c:layout>
                <c:manualLayout>
                  <c:x val="1.38355111452729E-2"/>
                  <c:y val="-0.15548303524339099"/>
                </c:manualLayout>
              </c:layout>
              <c:showLegendKey val="0"/>
              <c:showVal val="1"/>
              <c:showCatName val="0"/>
              <c:showSerName val="0"/>
              <c:showPercent val="0"/>
              <c:showBubbleSize val="0"/>
            </c:dLbl>
            <c:dLbl>
              <c:idx val="3"/>
              <c:layout>
                <c:manualLayout>
                  <c:x val="1.38355111452729E-2"/>
                  <c:y val="-0.222113863264154"/>
                </c:manualLayout>
              </c:layout>
              <c:showLegendKey val="0"/>
              <c:showVal val="1"/>
              <c:showCatName val="0"/>
              <c:showSerName val="0"/>
              <c:showPercent val="0"/>
              <c:showBubbleSize val="0"/>
            </c:dLbl>
            <c:dLbl>
              <c:idx val="4"/>
              <c:layout>
                <c:manualLayout>
                  <c:x val="1.38355111452729E-2"/>
                  <c:y val="-0.26111031949443497"/>
                </c:manualLayout>
              </c:layout>
              <c:showLegendKey val="0"/>
              <c:showVal val="1"/>
              <c:showCatName val="0"/>
              <c:showSerName val="0"/>
              <c:showPercent val="0"/>
              <c:showBubbleSize val="0"/>
            </c:dLbl>
            <c:dLbl>
              <c:idx val="5"/>
              <c:layout>
                <c:manualLayout>
                  <c:x val="9.2236740968485702E-3"/>
                  <c:y val="-0.26833923961619999"/>
                </c:manualLayout>
              </c:layout>
              <c:showLegendKey val="0"/>
              <c:showVal val="1"/>
              <c:showCatName val="0"/>
              <c:showSerName val="0"/>
              <c:showPercent val="0"/>
              <c:showBubbleSize val="0"/>
            </c:dLbl>
            <c:dLbl>
              <c:idx val="6"/>
              <c:layout>
                <c:manualLayout>
                  <c:x val="1.3835390099681001E-2"/>
                  <c:y val="-0.29234286665988102"/>
                </c:manualLayout>
              </c:layout>
              <c:showLegendKey val="0"/>
              <c:showVal val="1"/>
              <c:showCatName val="0"/>
              <c:showSerName val="0"/>
              <c:showPercent val="0"/>
              <c:showBubbleSize val="0"/>
            </c:dLbl>
            <c:txPr>
              <a:bodyPr/>
              <a:lstStyle/>
              <a:p>
                <a:pPr>
                  <a:defRPr sz="1400" b="1">
                    <a:latin typeface="Calibri"/>
                    <a:cs typeface="Calibri"/>
                  </a:defRPr>
                </a:pPr>
                <a:endParaRPr lang="en-US"/>
              </a:p>
            </c:txPr>
            <c:showLegendKey val="0"/>
            <c:showVal val="1"/>
            <c:showCatName val="0"/>
            <c:showSerName val="0"/>
            <c:showPercent val="0"/>
            <c:showBubbleSize val="0"/>
            <c:showLeaderLines val="0"/>
          </c:dLbls>
          <c:cat>
            <c:strRef>
              <c:f>'file-1.csv'!$A$5:$A$11</c:f>
              <c:strCache>
                <c:ptCount val="7"/>
                <c:pt idx="0">
                  <c:v>3 up to 4</c:v>
                </c:pt>
                <c:pt idx="1">
                  <c:v>4 up to 5</c:v>
                </c:pt>
                <c:pt idx="2">
                  <c:v>5 up to 6</c:v>
                </c:pt>
                <c:pt idx="3">
                  <c:v>6 up to 7</c:v>
                </c:pt>
                <c:pt idx="4">
                  <c:v>7 up to 8</c:v>
                </c:pt>
                <c:pt idx="5">
                  <c:v>8 up to 9</c:v>
                </c:pt>
                <c:pt idx="6">
                  <c:v>9 up to 10</c:v>
                </c:pt>
              </c:strCache>
            </c:strRef>
          </c:cat>
          <c:val>
            <c:numRef>
              <c:f>'file-1.csv'!$F$5:$F$11</c:f>
              <c:numCache>
                <c:formatCode>#0.0%</c:formatCode>
                <c:ptCount val="7"/>
                <c:pt idx="0">
                  <c:v>0.147755555555556</c:v>
                </c:pt>
                <c:pt idx="1">
                  <c:v>0.19986301369862999</c:v>
                </c:pt>
                <c:pt idx="2">
                  <c:v>0.156912162162162</c:v>
                </c:pt>
                <c:pt idx="3">
                  <c:v>0.25471351351351301</c:v>
                </c:pt>
                <c:pt idx="4">
                  <c:v>0.29353301886792499</c:v>
                </c:pt>
                <c:pt idx="5">
                  <c:v>0.306674008810573</c:v>
                </c:pt>
                <c:pt idx="6">
                  <c:v>0.36812915129151302</c:v>
                </c:pt>
              </c:numCache>
            </c:numRef>
          </c:val>
        </c:ser>
        <c:dLbls>
          <c:showLegendKey val="0"/>
          <c:showVal val="0"/>
          <c:showCatName val="0"/>
          <c:showSerName val="0"/>
          <c:showPercent val="0"/>
          <c:showBubbleSize val="0"/>
        </c:dLbls>
        <c:gapWidth val="150"/>
        <c:shape val="box"/>
        <c:axId val="185979264"/>
        <c:axId val="185981184"/>
        <c:axId val="0"/>
      </c:bar3DChart>
      <c:catAx>
        <c:axId val="185979264"/>
        <c:scaling>
          <c:orientation val="minMax"/>
        </c:scaling>
        <c:delete val="0"/>
        <c:axPos val="b"/>
        <c:title>
          <c:tx>
            <c:rich>
              <a:bodyPr/>
              <a:lstStyle/>
              <a:p>
                <a:pPr>
                  <a:defRPr/>
                </a:pPr>
                <a:r>
                  <a:rPr lang="en-US" sz="1400" b="1" dirty="0" smtClean="0">
                    <a:effectLst/>
                    <a:latin typeface="Calibri"/>
                    <a:cs typeface="Calibri"/>
                  </a:rPr>
                  <a:t>Level of Broadband Utilization (DEi score)</a:t>
                </a:r>
                <a:endParaRPr lang="en-US" sz="1400" dirty="0">
                  <a:effectLst/>
                  <a:latin typeface="Calibri"/>
                  <a:cs typeface="Calibri"/>
                </a:endParaRPr>
              </a:p>
            </c:rich>
          </c:tx>
          <c:layout>
            <c:manualLayout>
              <c:xMode val="edge"/>
              <c:yMode val="edge"/>
              <c:x val="0.316584577581146"/>
              <c:y val="0.86902930318199001"/>
            </c:manualLayout>
          </c:layout>
          <c:overlay val="0"/>
        </c:title>
        <c:majorTickMark val="out"/>
        <c:minorTickMark val="none"/>
        <c:tickLblPos val="nextTo"/>
        <c:txPr>
          <a:bodyPr rot="-3000000"/>
          <a:lstStyle/>
          <a:p>
            <a:pPr>
              <a:defRPr sz="1200" b="1">
                <a:latin typeface="+mj-lt"/>
              </a:defRPr>
            </a:pPr>
            <a:endParaRPr lang="en-US"/>
          </a:p>
        </c:txPr>
        <c:crossAx val="185981184"/>
        <c:crosses val="autoZero"/>
        <c:auto val="1"/>
        <c:lblAlgn val="ctr"/>
        <c:lblOffset val="100"/>
        <c:noMultiLvlLbl val="0"/>
      </c:catAx>
      <c:valAx>
        <c:axId val="185981184"/>
        <c:scaling>
          <c:orientation val="minMax"/>
        </c:scaling>
        <c:delete val="0"/>
        <c:axPos val="l"/>
        <c:majorGridlines/>
        <c:title>
          <c:tx>
            <c:rich>
              <a:bodyPr rot="-5400000" vert="horz"/>
              <a:lstStyle/>
              <a:p>
                <a:pPr>
                  <a:defRPr sz="1400"/>
                </a:pPr>
                <a:r>
                  <a:rPr lang="en-US" sz="1400" b="1" i="0" baseline="0" dirty="0" smtClean="0">
                    <a:effectLst/>
                    <a:latin typeface="Calibri"/>
                    <a:cs typeface="Calibri"/>
                  </a:rPr>
                  <a:t>% of Revenues attributed from Internet usage</a:t>
                </a:r>
                <a:endParaRPr lang="en-US" sz="1400" dirty="0">
                  <a:effectLst/>
                  <a:latin typeface="Calibri"/>
                  <a:cs typeface="Calibri"/>
                </a:endParaRPr>
              </a:p>
            </c:rich>
          </c:tx>
          <c:layout>
            <c:manualLayout>
              <c:xMode val="edge"/>
              <c:yMode val="edge"/>
              <c:x val="2.5309422794095402E-3"/>
              <c:y val="0.16114344402601799"/>
            </c:manualLayout>
          </c:layout>
          <c:overlay val="0"/>
        </c:title>
        <c:numFmt formatCode="0%" sourceLinked="0"/>
        <c:majorTickMark val="out"/>
        <c:minorTickMark val="none"/>
        <c:tickLblPos val="nextTo"/>
        <c:txPr>
          <a:bodyPr/>
          <a:lstStyle/>
          <a:p>
            <a:pPr>
              <a:defRPr b="1"/>
            </a:pPr>
            <a:endParaRPr lang="en-US"/>
          </a:p>
        </c:txPr>
        <c:crossAx val="1859792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smtClean="0">
                <a:effectLst/>
              </a:rPr>
              <a:t>e-Solutions with greatest impact used by those </a:t>
            </a:r>
            <a:endParaRPr lang="en-US" dirty="0" smtClean="0">
              <a:effectLst/>
            </a:endParaRPr>
          </a:p>
          <a:p>
            <a:pPr>
              <a:defRPr/>
            </a:pPr>
            <a:r>
              <a:rPr lang="en-US" sz="1800" b="1" i="0" baseline="0" dirty="0" smtClean="0">
                <a:effectLst/>
              </a:rPr>
              <a:t>with most experience &amp; skills (i.e. highest DEi Score)</a:t>
            </a:r>
            <a:endParaRPr lang="en-US" dirty="0">
              <a:effectLst/>
            </a:endParaRPr>
          </a:p>
        </c:rich>
      </c:tx>
      <c:layout>
        <c:manualLayout>
          <c:xMode val="edge"/>
          <c:yMode val="edge"/>
          <c:x val="6.3617172043559295E-2"/>
          <c:y val="0"/>
        </c:manualLayout>
      </c:layout>
      <c:overlay val="0"/>
    </c:title>
    <c:autoTitleDeleted val="0"/>
    <c:plotArea>
      <c:layout>
        <c:manualLayout>
          <c:layoutTarget val="inner"/>
          <c:xMode val="edge"/>
          <c:yMode val="edge"/>
          <c:x val="8.0885925976315595E-2"/>
          <c:y val="0.18731707317073201"/>
          <c:w val="0.90039557150388605"/>
          <c:h val="0.74290389311092198"/>
        </c:manualLayout>
      </c:layout>
      <c:lineChart>
        <c:grouping val="standard"/>
        <c:varyColors val="0"/>
        <c:ser>
          <c:idx val="0"/>
          <c:order val="0"/>
          <c:tx>
            <c:strRef>
              <c:f>'All access'!$D$16</c:f>
              <c:strCache>
                <c:ptCount val="1"/>
                <c:pt idx="0">
                  <c:v>Access government information</c:v>
                </c:pt>
              </c:strCache>
            </c:strRef>
          </c:tx>
          <c:spPr>
            <a:ln>
              <a:solidFill>
                <a:schemeClr val="accent6"/>
              </a:solidFill>
            </a:ln>
          </c:spPr>
          <c:marker>
            <c:symbol val="square"/>
            <c:size val="9"/>
            <c:spPr>
              <a:solidFill>
                <a:schemeClr val="accent6"/>
              </a:solidFill>
              <a:ln>
                <a:solidFill>
                  <a:schemeClr val="accent2">
                    <a:lumMod val="75000"/>
                  </a:schemeClr>
                </a:solidFill>
              </a:ln>
            </c:spPr>
          </c:marker>
          <c:dPt>
            <c:idx val="1"/>
            <c:marker>
              <c:spPr>
                <a:solidFill>
                  <a:schemeClr val="accent2">
                    <a:lumMod val="75000"/>
                  </a:schemeClr>
                </a:solidFill>
                <a:ln>
                  <a:solidFill>
                    <a:schemeClr val="accent2">
                      <a:lumMod val="75000"/>
                    </a:schemeClr>
                  </a:solidFill>
                </a:ln>
              </c:spPr>
            </c:marker>
            <c:bubble3D val="0"/>
            <c:spPr>
              <a:ln>
                <a:solidFill>
                  <a:schemeClr val="accent2">
                    <a:lumMod val="75000"/>
                  </a:schemeClr>
                </a:solidFill>
              </a:ln>
            </c:spPr>
          </c:dPt>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access'!$D$17:$D$26</c:f>
              <c:numCache>
                <c:formatCode>#0.0%</c:formatCode>
                <c:ptCount val="10"/>
                <c:pt idx="0">
                  <c:v>0.130612244897959</c:v>
                </c:pt>
                <c:pt idx="1">
                  <c:v>0.49063670411985</c:v>
                </c:pt>
                <c:pt idx="2">
                  <c:v>0.65979381443299001</c:v>
                </c:pt>
                <c:pt idx="3">
                  <c:v>0.77764842840512205</c:v>
                </c:pt>
                <c:pt idx="4">
                  <c:v>0.81204379562043805</c:v>
                </c:pt>
                <c:pt idx="5">
                  <c:v>0.87176079734219303</c:v>
                </c:pt>
                <c:pt idx="6">
                  <c:v>0.89851767388825499</c:v>
                </c:pt>
                <c:pt idx="7">
                  <c:v>0.91524426133019399</c:v>
                </c:pt>
                <c:pt idx="8">
                  <c:v>0.94451783355350105</c:v>
                </c:pt>
                <c:pt idx="9">
                  <c:v>0.98053392658509397</c:v>
                </c:pt>
              </c:numCache>
            </c:numRef>
          </c:val>
          <c:smooth val="0"/>
        </c:ser>
        <c:ser>
          <c:idx val="1"/>
          <c:order val="1"/>
          <c:tx>
            <c:strRef>
              <c:f>'All access'!$E$16</c:f>
              <c:strCache>
                <c:ptCount val="1"/>
                <c:pt idx="0">
                  <c:v>Deliver services and content</c:v>
                </c:pt>
              </c:strCache>
            </c:strRef>
          </c:tx>
          <c:spPr>
            <a:ln>
              <a:solidFill>
                <a:srgbClr val="FFFF00"/>
              </a:solidFill>
            </a:ln>
          </c:spPr>
          <c:marker>
            <c:symbol val="square"/>
            <c:size val="9"/>
            <c:spPr>
              <a:solidFill>
                <a:srgbClr val="FFFF00"/>
              </a:solidFill>
              <a:ln>
                <a:solidFill>
                  <a:srgbClr val="FFFF00"/>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access'!$E$17:$E$26</c:f>
              <c:numCache>
                <c:formatCode>#0.0%</c:formatCode>
                <c:ptCount val="10"/>
                <c:pt idx="0">
                  <c:v>8.1632653061224497E-3</c:v>
                </c:pt>
                <c:pt idx="1">
                  <c:v>7.4906367041198503E-3</c:v>
                </c:pt>
                <c:pt idx="2">
                  <c:v>4.9484536082474197E-2</c:v>
                </c:pt>
                <c:pt idx="3">
                  <c:v>6.7520372526193195E-2</c:v>
                </c:pt>
                <c:pt idx="4">
                  <c:v>0.110401459854015</c:v>
                </c:pt>
                <c:pt idx="5">
                  <c:v>0.196677740863787</c:v>
                </c:pt>
                <c:pt idx="6">
                  <c:v>0.29760547320410502</c:v>
                </c:pt>
                <c:pt idx="7">
                  <c:v>0.45497351383166601</c:v>
                </c:pt>
                <c:pt idx="8">
                  <c:v>0.65852047556142701</c:v>
                </c:pt>
                <c:pt idx="9">
                  <c:v>0.91824249165739702</c:v>
                </c:pt>
              </c:numCache>
            </c:numRef>
          </c:val>
          <c:smooth val="0"/>
        </c:ser>
        <c:ser>
          <c:idx val="2"/>
          <c:order val="2"/>
          <c:tx>
            <c:strRef>
              <c:f>'All access'!$F$16</c:f>
              <c:strCache>
                <c:ptCount val="1"/>
                <c:pt idx="0">
                  <c:v>Electronic document transfer</c:v>
                </c:pt>
              </c:strCache>
            </c:strRef>
          </c:tx>
          <c:spPr>
            <a:ln>
              <a:solidFill>
                <a:srgbClr val="008000"/>
              </a:solidFill>
            </a:ln>
          </c:spPr>
          <c:marker>
            <c:symbol val="square"/>
            <c:size val="9"/>
            <c:spPr>
              <a:solidFill>
                <a:srgbClr val="008000"/>
              </a:solidFill>
              <a:ln>
                <a:solidFill>
                  <a:srgbClr val="008000"/>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access'!$F$17:$F$26</c:f>
              <c:numCache>
                <c:formatCode>#0.0%</c:formatCode>
                <c:ptCount val="10"/>
                <c:pt idx="0">
                  <c:v>5.3061224489795902E-2</c:v>
                </c:pt>
                <c:pt idx="1">
                  <c:v>0.265917602996255</c:v>
                </c:pt>
                <c:pt idx="2">
                  <c:v>0.52577319587628901</c:v>
                </c:pt>
                <c:pt idx="3">
                  <c:v>0.70547147846332903</c:v>
                </c:pt>
                <c:pt idx="4">
                  <c:v>0.79835766423357701</c:v>
                </c:pt>
                <c:pt idx="5">
                  <c:v>0.88571428571428601</c:v>
                </c:pt>
                <c:pt idx="6">
                  <c:v>0.93671607753705799</c:v>
                </c:pt>
                <c:pt idx="7">
                  <c:v>0.97115950559152397</c:v>
                </c:pt>
                <c:pt idx="8">
                  <c:v>0.98216644649933904</c:v>
                </c:pt>
                <c:pt idx="9">
                  <c:v>0.99721913236929904</c:v>
                </c:pt>
              </c:numCache>
            </c:numRef>
          </c:val>
          <c:smooth val="0"/>
        </c:ser>
        <c:ser>
          <c:idx val="3"/>
          <c:order val="3"/>
          <c:tx>
            <c:strRef>
              <c:f>'All access'!$G$16</c:f>
              <c:strCache>
                <c:ptCount val="1"/>
                <c:pt idx="0">
                  <c:v>Research by staff</c:v>
                </c:pt>
              </c:strCache>
            </c:strRef>
          </c:tx>
          <c:spPr>
            <a:ln>
              <a:solidFill>
                <a:schemeClr val="tx2"/>
              </a:solidFill>
            </a:ln>
          </c:spPr>
          <c:marker>
            <c:symbol val="square"/>
            <c:size val="9"/>
            <c:spPr>
              <a:solidFill>
                <a:schemeClr val="tx2"/>
              </a:solidFill>
              <a:ln>
                <a:solidFill>
                  <a:schemeClr val="tx2"/>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access'!$G$17:$G$26</c:f>
              <c:numCache>
                <c:formatCode>#0.0%</c:formatCode>
                <c:ptCount val="10"/>
                <c:pt idx="0">
                  <c:v>8.9795918367346905E-2</c:v>
                </c:pt>
                <c:pt idx="1">
                  <c:v>0.37453183520599198</c:v>
                </c:pt>
                <c:pt idx="2">
                  <c:v>0.53814432989690697</c:v>
                </c:pt>
                <c:pt idx="3">
                  <c:v>0.73341094295692699</c:v>
                </c:pt>
                <c:pt idx="4">
                  <c:v>0.84489051094890499</c:v>
                </c:pt>
                <c:pt idx="5">
                  <c:v>0.90764119601328896</c:v>
                </c:pt>
                <c:pt idx="6">
                  <c:v>0.93899657924743396</c:v>
                </c:pt>
                <c:pt idx="7">
                  <c:v>0.97351383166568595</c:v>
                </c:pt>
                <c:pt idx="8">
                  <c:v>0.98480845442536302</c:v>
                </c:pt>
                <c:pt idx="9">
                  <c:v>0.99777530589543895</c:v>
                </c:pt>
              </c:numCache>
            </c:numRef>
          </c:val>
          <c:smooth val="0"/>
        </c:ser>
        <c:ser>
          <c:idx val="4"/>
          <c:order val="4"/>
          <c:tx>
            <c:strRef>
              <c:f>'All access'!$H$16</c:f>
              <c:strCache>
                <c:ptCount val="1"/>
                <c:pt idx="0">
                  <c:v>Rich media or service creation</c:v>
                </c:pt>
              </c:strCache>
            </c:strRef>
          </c:tx>
          <c:spPr>
            <a:ln>
              <a:solidFill>
                <a:schemeClr val="tx1">
                  <a:lumMod val="65000"/>
                  <a:lumOff val="35000"/>
                </a:schemeClr>
              </a:solidFill>
            </a:ln>
          </c:spPr>
          <c:marker>
            <c:symbol val="square"/>
            <c:size val="9"/>
            <c:spPr>
              <a:solidFill>
                <a:schemeClr val="tx1">
                  <a:lumMod val="65000"/>
                  <a:lumOff val="35000"/>
                </a:schemeClr>
              </a:solidFill>
              <a:ln>
                <a:solidFill>
                  <a:schemeClr val="tx1">
                    <a:lumMod val="65000"/>
                    <a:lumOff val="35000"/>
                  </a:schemeClr>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access'!$H$17:$H$26</c:f>
              <c:numCache>
                <c:formatCode>#0.0%</c:formatCode>
                <c:ptCount val="10"/>
                <c:pt idx="0" formatCode="General">
                  <c:v>0</c:v>
                </c:pt>
                <c:pt idx="1">
                  <c:v>1.1235955056179799E-2</c:v>
                </c:pt>
                <c:pt idx="2">
                  <c:v>3.5051546391752599E-2</c:v>
                </c:pt>
                <c:pt idx="3">
                  <c:v>5.0058207217695001E-2</c:v>
                </c:pt>
                <c:pt idx="4">
                  <c:v>0.117700729927007</c:v>
                </c:pt>
                <c:pt idx="5">
                  <c:v>0.18803986710963499</c:v>
                </c:pt>
                <c:pt idx="6">
                  <c:v>0.32269099201824403</c:v>
                </c:pt>
                <c:pt idx="7">
                  <c:v>0.496762801648028</c:v>
                </c:pt>
                <c:pt idx="8">
                  <c:v>0.77939233817701403</c:v>
                </c:pt>
                <c:pt idx="9">
                  <c:v>0.96496106785317004</c:v>
                </c:pt>
              </c:numCache>
            </c:numRef>
          </c:val>
          <c:smooth val="0"/>
        </c:ser>
        <c:ser>
          <c:idx val="5"/>
          <c:order val="5"/>
          <c:tx>
            <c:strRef>
              <c:f>'All access'!$I$16</c:f>
              <c:strCache>
                <c:ptCount val="1"/>
                <c:pt idx="0">
                  <c:v>Selling goods or services</c:v>
                </c:pt>
              </c:strCache>
            </c:strRef>
          </c:tx>
          <c:spPr>
            <a:ln>
              <a:solidFill>
                <a:schemeClr val="tx2">
                  <a:lumMod val="60000"/>
                  <a:lumOff val="40000"/>
                </a:schemeClr>
              </a:solidFill>
            </a:ln>
          </c:spPr>
          <c:marker>
            <c:symbol val="square"/>
            <c:size val="9"/>
            <c:spPr>
              <a:solidFill>
                <a:schemeClr val="tx2">
                  <a:lumMod val="60000"/>
                  <a:lumOff val="40000"/>
                </a:schemeClr>
              </a:solidFill>
              <a:ln>
                <a:solidFill>
                  <a:schemeClr val="tx2">
                    <a:lumMod val="60000"/>
                    <a:lumOff val="40000"/>
                  </a:schemeClr>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access'!$I$17:$I$26</c:f>
              <c:numCache>
                <c:formatCode>#0.0%</c:formatCode>
                <c:ptCount val="10"/>
                <c:pt idx="0">
                  <c:v>8.1632653061224497E-3</c:v>
                </c:pt>
                <c:pt idx="1">
                  <c:v>8.2397003745318304E-2</c:v>
                </c:pt>
                <c:pt idx="2">
                  <c:v>0.10309278350515499</c:v>
                </c:pt>
                <c:pt idx="3">
                  <c:v>0.135040745052386</c:v>
                </c:pt>
                <c:pt idx="4">
                  <c:v>0.207116788321168</c:v>
                </c:pt>
                <c:pt idx="5">
                  <c:v>0.277740863787375</c:v>
                </c:pt>
                <c:pt idx="6">
                  <c:v>0.41106043329532499</c:v>
                </c:pt>
                <c:pt idx="7">
                  <c:v>0.52030606238964106</c:v>
                </c:pt>
                <c:pt idx="8">
                  <c:v>0.63738441215323605</c:v>
                </c:pt>
                <c:pt idx="9">
                  <c:v>0.92769744160178003</c:v>
                </c:pt>
              </c:numCache>
            </c:numRef>
          </c:val>
          <c:smooth val="0"/>
        </c:ser>
        <c:ser>
          <c:idx val="6"/>
          <c:order val="6"/>
          <c:tx>
            <c:strRef>
              <c:f>'All access'!$J$16</c:f>
              <c:strCache>
                <c:ptCount val="1"/>
                <c:pt idx="0">
                  <c:v>Social networking</c:v>
                </c:pt>
              </c:strCache>
            </c:strRef>
          </c:tx>
          <c:spPr>
            <a:ln>
              <a:solidFill>
                <a:schemeClr val="accent6">
                  <a:lumMod val="60000"/>
                  <a:lumOff val="40000"/>
                </a:schemeClr>
              </a:solidFill>
            </a:ln>
          </c:spPr>
          <c:marker>
            <c:symbol val="square"/>
            <c:size val="9"/>
            <c:spPr>
              <a:solidFill>
                <a:schemeClr val="accent6">
                  <a:lumMod val="60000"/>
                  <a:lumOff val="40000"/>
                </a:schemeClr>
              </a:solidFill>
              <a:ln>
                <a:solidFill>
                  <a:schemeClr val="accent6">
                    <a:lumMod val="60000"/>
                    <a:lumOff val="40000"/>
                  </a:schemeClr>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access'!$J$17:$J$26</c:f>
              <c:numCache>
                <c:formatCode>#0.0%</c:formatCode>
                <c:ptCount val="10"/>
                <c:pt idx="0">
                  <c:v>2.8571428571428598E-2</c:v>
                </c:pt>
                <c:pt idx="1">
                  <c:v>8.98876404494382E-2</c:v>
                </c:pt>
                <c:pt idx="2">
                  <c:v>0.14432989690721601</c:v>
                </c:pt>
                <c:pt idx="3">
                  <c:v>0.16763678696158299</c:v>
                </c:pt>
                <c:pt idx="4">
                  <c:v>0.26003649635036502</c:v>
                </c:pt>
                <c:pt idx="5">
                  <c:v>0.272425249169435</c:v>
                </c:pt>
                <c:pt idx="6">
                  <c:v>0.37970353477765101</c:v>
                </c:pt>
                <c:pt idx="7">
                  <c:v>0.44202472042377899</c:v>
                </c:pt>
                <c:pt idx="8">
                  <c:v>0.56208718626155896</c:v>
                </c:pt>
                <c:pt idx="9">
                  <c:v>0.64404894327030004</c:v>
                </c:pt>
              </c:numCache>
            </c:numRef>
          </c:val>
          <c:smooth val="0"/>
        </c:ser>
        <c:ser>
          <c:idx val="7"/>
          <c:order val="7"/>
          <c:tx>
            <c:strRef>
              <c:f>'All access'!$K$16</c:f>
              <c:strCache>
                <c:ptCount val="1"/>
                <c:pt idx="0">
                  <c:v>Teleworking</c:v>
                </c:pt>
              </c:strCache>
            </c:strRef>
          </c:tx>
          <c:spPr>
            <a:ln>
              <a:solidFill>
                <a:schemeClr val="bg2">
                  <a:lumMod val="50000"/>
                </a:schemeClr>
              </a:solidFill>
            </a:ln>
          </c:spPr>
          <c:marker>
            <c:symbol val="square"/>
            <c:size val="9"/>
            <c:spPr>
              <a:solidFill>
                <a:schemeClr val="bg2">
                  <a:lumMod val="50000"/>
                </a:schemeClr>
              </a:solidFill>
              <a:ln>
                <a:solidFill>
                  <a:schemeClr val="bg2">
                    <a:lumMod val="50000"/>
                  </a:schemeClr>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access'!$K$17:$K$26</c:f>
              <c:numCache>
                <c:formatCode>#0.0%</c:formatCode>
                <c:ptCount val="10"/>
                <c:pt idx="0">
                  <c:v>8.1632653061224497E-3</c:v>
                </c:pt>
                <c:pt idx="1">
                  <c:v>2.9962546816479401E-2</c:v>
                </c:pt>
                <c:pt idx="2">
                  <c:v>0.109278350515464</c:v>
                </c:pt>
                <c:pt idx="3">
                  <c:v>0.14668218859138499</c:v>
                </c:pt>
                <c:pt idx="4">
                  <c:v>0.238138686131387</c:v>
                </c:pt>
                <c:pt idx="5">
                  <c:v>0.33289036544850498</c:v>
                </c:pt>
                <c:pt idx="6">
                  <c:v>0.46807297605473203</c:v>
                </c:pt>
                <c:pt idx="7">
                  <c:v>0.61094761624484994</c:v>
                </c:pt>
                <c:pt idx="8">
                  <c:v>0.75297225891677699</c:v>
                </c:pt>
                <c:pt idx="9">
                  <c:v>0.94994438264738601</c:v>
                </c:pt>
              </c:numCache>
            </c:numRef>
          </c:val>
          <c:smooth val="0"/>
        </c:ser>
        <c:ser>
          <c:idx val="8"/>
          <c:order val="8"/>
          <c:tx>
            <c:strRef>
              <c:f>'All access'!$L$16</c:f>
              <c:strCache>
                <c:ptCount val="1"/>
                <c:pt idx="0">
                  <c:v>Web site for organization</c:v>
                </c:pt>
              </c:strCache>
            </c:strRef>
          </c:tx>
          <c:spPr>
            <a:ln>
              <a:solidFill>
                <a:schemeClr val="tx1"/>
              </a:solidFill>
            </a:ln>
          </c:spPr>
          <c:marker>
            <c:symbol val="square"/>
            <c:size val="9"/>
            <c:spPr>
              <a:solidFill>
                <a:schemeClr val="tx1"/>
              </a:solidFill>
              <a:ln>
                <a:solidFill>
                  <a:schemeClr val="tx1"/>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access'!$L$17:$L$26</c:f>
              <c:numCache>
                <c:formatCode>#0.0%</c:formatCode>
                <c:ptCount val="10"/>
                <c:pt idx="0">
                  <c:v>7.7551020408163293E-2</c:v>
                </c:pt>
                <c:pt idx="1">
                  <c:v>0.34082397003745302</c:v>
                </c:pt>
                <c:pt idx="2">
                  <c:v>0.45154639175257699</c:v>
                </c:pt>
                <c:pt idx="3">
                  <c:v>0.58440046565774095</c:v>
                </c:pt>
                <c:pt idx="4">
                  <c:v>0.73448905109489004</c:v>
                </c:pt>
                <c:pt idx="5">
                  <c:v>0.821926910299003</c:v>
                </c:pt>
                <c:pt idx="6">
                  <c:v>0.92531356898517703</c:v>
                </c:pt>
                <c:pt idx="7">
                  <c:v>0.95879929370217798</c:v>
                </c:pt>
                <c:pt idx="8">
                  <c:v>0.98811096433289303</c:v>
                </c:pt>
                <c:pt idx="9">
                  <c:v>0.99833147942157896</c:v>
                </c:pt>
              </c:numCache>
            </c:numRef>
          </c:val>
          <c:smooth val="0"/>
        </c:ser>
        <c:ser>
          <c:idx val="9"/>
          <c:order val="9"/>
          <c:tx>
            <c:strRef>
              <c:f>'All access'!$M$16</c:f>
              <c:strCache>
                <c:ptCount val="1"/>
                <c:pt idx="0">
                  <c:v>Purchasing goods or services</c:v>
                </c:pt>
              </c:strCache>
            </c:strRef>
          </c:tx>
          <c:spPr>
            <a:ln>
              <a:solidFill>
                <a:srgbClr val="EB9B2F"/>
              </a:solidFill>
            </a:ln>
          </c:spPr>
          <c:marker>
            <c:symbol val="square"/>
            <c:size val="9"/>
            <c:spPr>
              <a:solidFill>
                <a:srgbClr val="EB9B2F"/>
              </a:solidFill>
              <a:ln>
                <a:solidFill>
                  <a:srgbClr val="EB9B2F"/>
                </a:solidFill>
              </a:ln>
            </c:spPr>
          </c:marker>
          <c:cat>
            <c:strRef>
              <c:f>'All access'!$C$17:$C$26</c:f>
              <c:strCache>
                <c:ptCount val="10"/>
                <c:pt idx="0">
                  <c:v>0 up to 1</c:v>
                </c:pt>
                <c:pt idx="1">
                  <c:v>1 up to 2</c:v>
                </c:pt>
                <c:pt idx="2">
                  <c:v>2 up to 3</c:v>
                </c:pt>
                <c:pt idx="3">
                  <c:v>3 up to 4</c:v>
                </c:pt>
                <c:pt idx="4">
                  <c:v>4 up to 5</c:v>
                </c:pt>
                <c:pt idx="5">
                  <c:v>5 up to 6</c:v>
                </c:pt>
                <c:pt idx="6">
                  <c:v>6 up to 7</c:v>
                </c:pt>
                <c:pt idx="7">
                  <c:v>7 up to 8</c:v>
                </c:pt>
                <c:pt idx="8">
                  <c:v>8 up to 9</c:v>
                </c:pt>
                <c:pt idx="9">
                  <c:v>9 up to 10</c:v>
                </c:pt>
              </c:strCache>
            </c:strRef>
          </c:cat>
          <c:val>
            <c:numRef>
              <c:f>'All access'!$M$17:$M$26</c:f>
              <c:numCache>
                <c:formatCode>#0.0%</c:formatCode>
                <c:ptCount val="10"/>
                <c:pt idx="0">
                  <c:v>6.9387755102040802E-2</c:v>
                </c:pt>
                <c:pt idx="1">
                  <c:v>0.37453183520599198</c:v>
                </c:pt>
                <c:pt idx="2">
                  <c:v>0.406185567010309</c:v>
                </c:pt>
                <c:pt idx="3">
                  <c:v>0.60768335273573904</c:v>
                </c:pt>
                <c:pt idx="4">
                  <c:v>0.65602189781021902</c:v>
                </c:pt>
                <c:pt idx="5">
                  <c:v>0.77009966777408601</c:v>
                </c:pt>
                <c:pt idx="6">
                  <c:v>0.83010262257696699</c:v>
                </c:pt>
                <c:pt idx="7">
                  <c:v>0.88699234844025898</c:v>
                </c:pt>
                <c:pt idx="8">
                  <c:v>0.92073976221928699</c:v>
                </c:pt>
                <c:pt idx="9">
                  <c:v>0.99332591768631795</c:v>
                </c:pt>
              </c:numCache>
            </c:numRef>
          </c:val>
          <c:smooth val="0"/>
        </c:ser>
        <c:dLbls>
          <c:showLegendKey val="0"/>
          <c:showVal val="0"/>
          <c:showCatName val="0"/>
          <c:showSerName val="0"/>
          <c:showPercent val="0"/>
          <c:showBubbleSize val="0"/>
        </c:dLbls>
        <c:marker val="1"/>
        <c:smooth val="0"/>
        <c:axId val="220524544"/>
        <c:axId val="220526464"/>
      </c:lineChart>
      <c:catAx>
        <c:axId val="220524544"/>
        <c:scaling>
          <c:orientation val="minMax"/>
        </c:scaling>
        <c:delete val="0"/>
        <c:axPos val="b"/>
        <c:majorTickMark val="out"/>
        <c:minorTickMark val="none"/>
        <c:tickLblPos val="nextTo"/>
        <c:txPr>
          <a:bodyPr/>
          <a:lstStyle/>
          <a:p>
            <a:pPr>
              <a:defRPr b="1"/>
            </a:pPr>
            <a:endParaRPr lang="en-US"/>
          </a:p>
        </c:txPr>
        <c:crossAx val="220526464"/>
        <c:crosses val="autoZero"/>
        <c:auto val="1"/>
        <c:lblAlgn val="ctr"/>
        <c:lblOffset val="100"/>
        <c:noMultiLvlLbl val="0"/>
      </c:catAx>
      <c:valAx>
        <c:axId val="220526464"/>
        <c:scaling>
          <c:orientation val="minMax"/>
          <c:max val="1"/>
        </c:scaling>
        <c:delete val="0"/>
        <c:axPos val="l"/>
        <c:majorGridlines/>
        <c:numFmt formatCode="#0%" sourceLinked="0"/>
        <c:majorTickMark val="out"/>
        <c:minorTickMark val="none"/>
        <c:tickLblPos val="nextTo"/>
        <c:crossAx val="220524544"/>
        <c:crosses val="autoZero"/>
        <c:crossBetween val="between"/>
      </c:valAx>
      <c:spPr>
        <a:solidFill>
          <a:schemeClr val="bg1">
            <a:lumMod val="85000"/>
          </a:schemeClr>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Higher value e-solutions being used by fewer households</a:t>
            </a:r>
            <a:endParaRPr lang="en-US" dirty="0">
              <a:effectLst/>
            </a:endParaRPr>
          </a:p>
        </c:rich>
      </c:tx>
      <c:overlay val="0"/>
    </c:title>
    <c:autoTitleDeleted val="0"/>
    <c:plotArea>
      <c:layout/>
      <c:lineChart>
        <c:grouping val="standard"/>
        <c:varyColors val="0"/>
        <c:ser>
          <c:idx val="1"/>
          <c:order val="1"/>
          <c:tx>
            <c:strRef>
              <c:f>'Results '!$E$37</c:f>
              <c:strCache>
                <c:ptCount val="1"/>
                <c:pt idx="0">
                  <c:v>Average DEi Score</c:v>
                </c:pt>
              </c:strCache>
            </c:strRef>
          </c:tx>
          <c:spPr>
            <a:ln w="38100" cmpd="sng"/>
          </c:spPr>
          <c:cat>
            <c:strRef>
              <c:f>'Results '!$C$38:$C$57</c:f>
              <c:strCache>
                <c:ptCount val="20"/>
                <c:pt idx="0">
                  <c:v>Teleworking</c:v>
                </c:pt>
                <c:pt idx="1">
                  <c:v>Investments / trading</c:v>
                </c:pt>
                <c:pt idx="2">
                  <c:v>Voice over IP</c:v>
                </c:pt>
                <c:pt idx="3">
                  <c:v>Watch movies</c:v>
                </c:pt>
                <c:pt idx="4">
                  <c:v>Home business</c:v>
                </c:pt>
                <c:pt idx="5">
                  <c:v>Selling items</c:v>
                </c:pt>
                <c:pt idx="6">
                  <c:v>Watch TV programs</c:v>
                </c:pt>
                <c:pt idx="7">
                  <c:v>Music or videos</c:v>
                </c:pt>
                <c:pt idx="8">
                  <c:v>Accessing workplace</c:v>
                </c:pt>
                <c:pt idx="9">
                  <c:v>Education and training</c:v>
                </c:pt>
                <c:pt idx="10">
                  <c:v>Paying bills</c:v>
                </c:pt>
                <c:pt idx="11">
                  <c:v>Online banking</c:v>
                </c:pt>
                <c:pt idx="12">
                  <c:v>Community events</c:v>
                </c:pt>
                <c:pt idx="13">
                  <c:v>Government information</c:v>
                </c:pt>
                <c:pt idx="14">
                  <c:v>Health information</c:v>
                </c:pt>
                <c:pt idx="15">
                  <c:v>Travel information</c:v>
                </c:pt>
                <c:pt idx="16">
                  <c:v>News and sports</c:v>
                </c:pt>
                <c:pt idx="17">
                  <c:v>Buying goods or services</c:v>
                </c:pt>
                <c:pt idx="18">
                  <c:v>Product information</c:v>
                </c:pt>
                <c:pt idx="19">
                  <c:v>E-mail</c:v>
                </c:pt>
              </c:strCache>
            </c:strRef>
          </c:cat>
          <c:val>
            <c:numRef>
              <c:f>'Results '!$E$38:$E$57</c:f>
              <c:numCache>
                <c:formatCode>#0.00</c:formatCode>
                <c:ptCount val="20"/>
                <c:pt idx="0">
                  <c:v>7.26</c:v>
                </c:pt>
                <c:pt idx="1">
                  <c:v>7.17</c:v>
                </c:pt>
                <c:pt idx="2">
                  <c:v>7.14</c:v>
                </c:pt>
                <c:pt idx="3">
                  <c:v>7.08</c:v>
                </c:pt>
                <c:pt idx="4">
                  <c:v>7.06</c:v>
                </c:pt>
                <c:pt idx="5">
                  <c:v>7.05</c:v>
                </c:pt>
                <c:pt idx="6">
                  <c:v>6.97</c:v>
                </c:pt>
                <c:pt idx="7">
                  <c:v>6.83</c:v>
                </c:pt>
                <c:pt idx="8">
                  <c:v>6.78</c:v>
                </c:pt>
                <c:pt idx="9">
                  <c:v>6.46</c:v>
                </c:pt>
                <c:pt idx="10">
                  <c:v>6.3599999999999977</c:v>
                </c:pt>
                <c:pt idx="11">
                  <c:v>6.28</c:v>
                </c:pt>
                <c:pt idx="12">
                  <c:v>6.26</c:v>
                </c:pt>
                <c:pt idx="13">
                  <c:v>6.24</c:v>
                </c:pt>
                <c:pt idx="14">
                  <c:v>6.18</c:v>
                </c:pt>
                <c:pt idx="15">
                  <c:v>6.1599999999999966</c:v>
                </c:pt>
                <c:pt idx="16">
                  <c:v>6.1499999999999986</c:v>
                </c:pt>
                <c:pt idx="17">
                  <c:v>6.05</c:v>
                </c:pt>
                <c:pt idx="18">
                  <c:v>5.98</c:v>
                </c:pt>
                <c:pt idx="19">
                  <c:v>5.75</c:v>
                </c:pt>
              </c:numCache>
            </c:numRef>
          </c:val>
          <c:smooth val="0"/>
        </c:ser>
        <c:dLbls>
          <c:showLegendKey val="0"/>
          <c:showVal val="0"/>
          <c:showCatName val="0"/>
          <c:showSerName val="0"/>
          <c:showPercent val="0"/>
          <c:showBubbleSize val="0"/>
        </c:dLbls>
        <c:marker val="1"/>
        <c:smooth val="0"/>
        <c:axId val="220838528"/>
        <c:axId val="220840704"/>
      </c:lineChart>
      <c:lineChart>
        <c:grouping val="standard"/>
        <c:varyColors val="0"/>
        <c:ser>
          <c:idx val="0"/>
          <c:order val="0"/>
          <c:tx>
            <c:strRef>
              <c:f>'Results '!$D$37</c:f>
              <c:strCache>
                <c:ptCount val="1"/>
                <c:pt idx="0">
                  <c:v>Percentage of Households (%)</c:v>
                </c:pt>
              </c:strCache>
            </c:strRef>
          </c:tx>
          <c:spPr>
            <a:ln w="38100" cmpd="sng">
              <a:solidFill>
                <a:schemeClr val="tx2"/>
              </a:solidFill>
            </a:ln>
          </c:spPr>
          <c:marker>
            <c:spPr>
              <a:solidFill>
                <a:schemeClr val="tx2"/>
              </a:solidFill>
              <a:ln>
                <a:solidFill>
                  <a:schemeClr val="tx2"/>
                </a:solidFill>
              </a:ln>
            </c:spPr>
          </c:marker>
          <c:cat>
            <c:strRef>
              <c:f>'Results '!$C$38:$C$57</c:f>
              <c:strCache>
                <c:ptCount val="20"/>
                <c:pt idx="0">
                  <c:v>Teleworking</c:v>
                </c:pt>
                <c:pt idx="1">
                  <c:v>Investments / trading</c:v>
                </c:pt>
                <c:pt idx="2">
                  <c:v>Voice over IP</c:v>
                </c:pt>
                <c:pt idx="3">
                  <c:v>Watch movies</c:v>
                </c:pt>
                <c:pt idx="4">
                  <c:v>Home business</c:v>
                </c:pt>
                <c:pt idx="5">
                  <c:v>Selling items</c:v>
                </c:pt>
                <c:pt idx="6">
                  <c:v>Watch TV programs</c:v>
                </c:pt>
                <c:pt idx="7">
                  <c:v>Music or videos</c:v>
                </c:pt>
                <c:pt idx="8">
                  <c:v>Accessing workplace</c:v>
                </c:pt>
                <c:pt idx="9">
                  <c:v>Education and training</c:v>
                </c:pt>
                <c:pt idx="10">
                  <c:v>Paying bills</c:v>
                </c:pt>
                <c:pt idx="11">
                  <c:v>Online banking</c:v>
                </c:pt>
                <c:pt idx="12">
                  <c:v>Community events</c:v>
                </c:pt>
                <c:pt idx="13">
                  <c:v>Government information</c:v>
                </c:pt>
                <c:pt idx="14">
                  <c:v>Health information</c:v>
                </c:pt>
                <c:pt idx="15">
                  <c:v>Travel information</c:v>
                </c:pt>
                <c:pt idx="16">
                  <c:v>News and sports</c:v>
                </c:pt>
                <c:pt idx="17">
                  <c:v>Buying goods or services</c:v>
                </c:pt>
                <c:pt idx="18">
                  <c:v>Product information</c:v>
                </c:pt>
                <c:pt idx="19">
                  <c:v>E-mail</c:v>
                </c:pt>
              </c:strCache>
            </c:strRef>
          </c:cat>
          <c:val>
            <c:numRef>
              <c:f>'Results '!$D$38:$D$57</c:f>
              <c:numCache>
                <c:formatCode>#0.0%</c:formatCode>
                <c:ptCount val="20"/>
                <c:pt idx="0">
                  <c:v>0.32800000000000001</c:v>
                </c:pt>
                <c:pt idx="1">
                  <c:v>0.308</c:v>
                </c:pt>
                <c:pt idx="2">
                  <c:v>0.26100000000000001</c:v>
                </c:pt>
                <c:pt idx="3">
                  <c:v>0.373</c:v>
                </c:pt>
                <c:pt idx="4">
                  <c:v>0.29799999999999999</c:v>
                </c:pt>
                <c:pt idx="5">
                  <c:v>0.39400000000000002</c:v>
                </c:pt>
                <c:pt idx="6">
                  <c:v>0.42</c:v>
                </c:pt>
                <c:pt idx="7">
                  <c:v>0.57299999999999995</c:v>
                </c:pt>
                <c:pt idx="8">
                  <c:v>0.55400000000000005</c:v>
                </c:pt>
                <c:pt idx="9">
                  <c:v>0.67700000000000005</c:v>
                </c:pt>
                <c:pt idx="10">
                  <c:v>0.78</c:v>
                </c:pt>
                <c:pt idx="11">
                  <c:v>0.82</c:v>
                </c:pt>
                <c:pt idx="12">
                  <c:v>0.80400000000000005</c:v>
                </c:pt>
                <c:pt idx="13">
                  <c:v>0.77900000000000003</c:v>
                </c:pt>
                <c:pt idx="14">
                  <c:v>0.82899999999999996</c:v>
                </c:pt>
                <c:pt idx="15">
                  <c:v>0.85199999999999998</c:v>
                </c:pt>
                <c:pt idx="16">
                  <c:v>0.83</c:v>
                </c:pt>
                <c:pt idx="17">
                  <c:v>0.91300000000000003</c:v>
                </c:pt>
                <c:pt idx="18">
                  <c:v>0.93200000000000005</c:v>
                </c:pt>
                <c:pt idx="19">
                  <c:v>0.97099999999999997</c:v>
                </c:pt>
              </c:numCache>
            </c:numRef>
          </c:val>
          <c:smooth val="0"/>
        </c:ser>
        <c:dLbls>
          <c:showLegendKey val="0"/>
          <c:showVal val="0"/>
          <c:showCatName val="0"/>
          <c:showSerName val="0"/>
          <c:showPercent val="0"/>
          <c:showBubbleSize val="0"/>
        </c:dLbls>
        <c:marker val="1"/>
        <c:smooth val="0"/>
        <c:axId val="220844800"/>
        <c:axId val="220842624"/>
      </c:lineChart>
      <c:catAx>
        <c:axId val="220838528"/>
        <c:scaling>
          <c:orientation val="minMax"/>
        </c:scaling>
        <c:delete val="0"/>
        <c:axPos val="b"/>
        <c:majorTickMark val="none"/>
        <c:minorTickMark val="none"/>
        <c:tickLblPos val="nextTo"/>
        <c:txPr>
          <a:bodyPr/>
          <a:lstStyle/>
          <a:p>
            <a:pPr>
              <a:defRPr sz="1400" b="1">
                <a:latin typeface="+mj-lt"/>
              </a:defRPr>
            </a:pPr>
            <a:endParaRPr lang="en-US"/>
          </a:p>
        </c:txPr>
        <c:crossAx val="220840704"/>
        <c:crosses val="autoZero"/>
        <c:auto val="1"/>
        <c:lblAlgn val="ctr"/>
        <c:lblOffset val="100"/>
        <c:noMultiLvlLbl val="0"/>
      </c:catAx>
      <c:valAx>
        <c:axId val="220840704"/>
        <c:scaling>
          <c:orientation val="minMax"/>
          <c:max val="7.5"/>
          <c:min val="5"/>
        </c:scaling>
        <c:delete val="0"/>
        <c:axPos val="l"/>
        <c:majorGridlines/>
        <c:title>
          <c:tx>
            <c:rich>
              <a:bodyPr rot="-5400000" vert="horz"/>
              <a:lstStyle/>
              <a:p>
                <a:pPr>
                  <a:defRPr>
                    <a:latin typeface="+mj-lt"/>
                  </a:defRPr>
                </a:pPr>
                <a:r>
                  <a:rPr lang="en-US" sz="1600" dirty="0" smtClean="0">
                    <a:solidFill>
                      <a:schemeClr val="accent2"/>
                    </a:solidFill>
                    <a:latin typeface="+mj-lt"/>
                  </a:rPr>
                  <a:t>DEi Score</a:t>
                </a:r>
                <a:endParaRPr lang="en-US" sz="1600" dirty="0">
                  <a:solidFill>
                    <a:schemeClr val="accent2"/>
                  </a:solidFill>
                  <a:latin typeface="+mj-lt"/>
                </a:endParaRPr>
              </a:p>
            </c:rich>
          </c:tx>
          <c:layout>
            <c:manualLayout>
              <c:xMode val="edge"/>
              <c:yMode val="edge"/>
              <c:x val="5.7596998788195398E-3"/>
              <c:y val="0.30557681963187999"/>
            </c:manualLayout>
          </c:layout>
          <c:overlay val="0"/>
        </c:title>
        <c:numFmt formatCode="#,##0.0" sourceLinked="0"/>
        <c:majorTickMark val="none"/>
        <c:minorTickMark val="none"/>
        <c:tickLblPos val="nextTo"/>
        <c:spPr>
          <a:ln w="9525">
            <a:noFill/>
          </a:ln>
        </c:spPr>
        <c:txPr>
          <a:bodyPr/>
          <a:lstStyle/>
          <a:p>
            <a:pPr>
              <a:defRPr sz="1100" b="1"/>
            </a:pPr>
            <a:endParaRPr lang="en-US"/>
          </a:p>
        </c:txPr>
        <c:crossAx val="220838528"/>
        <c:crosses val="autoZero"/>
        <c:crossBetween val="between"/>
      </c:valAx>
      <c:valAx>
        <c:axId val="220842624"/>
        <c:scaling>
          <c:orientation val="minMax"/>
          <c:max val="1"/>
        </c:scaling>
        <c:delete val="0"/>
        <c:axPos val="r"/>
        <c:title>
          <c:tx>
            <c:rich>
              <a:bodyPr rot="-5400000" vert="horz"/>
              <a:lstStyle/>
              <a:p>
                <a:pPr>
                  <a:defRPr/>
                </a:pPr>
                <a:r>
                  <a:rPr lang="en-US" sz="1600" dirty="0" smtClean="0">
                    <a:solidFill>
                      <a:schemeClr val="tx2"/>
                    </a:solidFill>
                    <a:latin typeface="+mj-lt"/>
                  </a:rPr>
                  <a:t>Utilization</a:t>
                </a:r>
                <a:endParaRPr lang="en-US" sz="1600" dirty="0">
                  <a:solidFill>
                    <a:schemeClr val="tx2"/>
                  </a:solidFill>
                  <a:latin typeface="+mj-lt"/>
                </a:endParaRPr>
              </a:p>
            </c:rich>
          </c:tx>
          <c:layout>
            <c:manualLayout>
              <c:xMode val="edge"/>
              <c:yMode val="edge"/>
              <c:x val="0.967745680678611"/>
              <c:y val="0.30337768944023102"/>
            </c:manualLayout>
          </c:layout>
          <c:overlay val="0"/>
        </c:title>
        <c:numFmt formatCode="0%" sourceLinked="0"/>
        <c:majorTickMark val="out"/>
        <c:minorTickMark val="none"/>
        <c:tickLblPos val="nextTo"/>
        <c:txPr>
          <a:bodyPr/>
          <a:lstStyle/>
          <a:p>
            <a:pPr>
              <a:defRPr sz="1100" b="1"/>
            </a:pPr>
            <a:endParaRPr lang="en-US"/>
          </a:p>
        </c:txPr>
        <c:crossAx val="220844800"/>
        <c:crosses val="max"/>
        <c:crossBetween val="between"/>
      </c:valAx>
      <c:catAx>
        <c:axId val="220844800"/>
        <c:scaling>
          <c:orientation val="minMax"/>
        </c:scaling>
        <c:delete val="1"/>
        <c:axPos val="b"/>
        <c:majorGridlines/>
        <c:majorTickMark val="out"/>
        <c:minorTickMark val="none"/>
        <c:tickLblPos val="nextTo"/>
        <c:crossAx val="220842624"/>
        <c:crosses val="autoZero"/>
        <c:auto val="1"/>
        <c:lblAlgn val="ctr"/>
        <c:lblOffset val="100"/>
        <c:noMultiLvlLbl val="0"/>
      </c:cat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a:bevelT w="19050"/>
          <a:bevelB w="19050"/>
        </a:sp3d>
      </c:spPr>
    </c:plotArea>
    <c:legend>
      <c:legendPos val="b"/>
      <c:legendEntry>
        <c:idx val="0"/>
        <c:txPr>
          <a:bodyPr/>
          <a:lstStyle/>
          <a:p>
            <a:pPr>
              <a:defRPr sz="1400" b="1" i="0" baseline="0"/>
            </a:pPr>
            <a:endParaRPr lang="en-US"/>
          </a:p>
        </c:txPr>
      </c:legendEntry>
      <c:legendEntry>
        <c:idx val="1"/>
        <c:txPr>
          <a:bodyPr/>
          <a:lstStyle/>
          <a:p>
            <a:pPr>
              <a:defRPr sz="1400" b="1" i="0" baseline="0"/>
            </a:pPr>
            <a:endParaRPr lang="en-US"/>
          </a:p>
        </c:txPr>
      </c:legendEntry>
      <c:layout>
        <c:manualLayout>
          <c:xMode val="edge"/>
          <c:yMode val="edge"/>
          <c:x val="0.32092008455315502"/>
          <c:y val="0.92774364618346095"/>
          <c:w val="0.55171209542572597"/>
          <c:h val="5.3781269785960997E-2"/>
        </c:manualLayout>
      </c:layout>
      <c:overlay val="0"/>
    </c:legend>
    <c:plotVisOnly val="1"/>
    <c:dispBlanksAs val="gap"/>
    <c:showDLblsOverMax val="0"/>
  </c:chart>
  <c:spPr>
    <a:solidFill>
      <a:schemeClr val="bg1"/>
    </a:solid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000">
                <a:latin typeface="Calibri"/>
                <a:cs typeface="Calibri"/>
              </a:defRPr>
            </a:pPr>
            <a:r>
              <a:rPr lang="en-US" sz="2000" dirty="0">
                <a:latin typeface="Calibri"/>
                <a:cs typeface="Calibri"/>
              </a:rPr>
              <a:t>Internet benefits to health organizations</a:t>
            </a:r>
          </a:p>
        </c:rich>
      </c:tx>
      <c:layout>
        <c:manualLayout>
          <c:xMode val="edge"/>
          <c:yMode val="edge"/>
          <c:x val="0.29589542127968299"/>
          <c:y val="1.8978127144722899E-3"/>
        </c:manualLayout>
      </c:layout>
      <c:overlay val="0"/>
    </c:title>
    <c:autoTitleDeleted val="0"/>
    <c:plotArea>
      <c:layout/>
      <c:barChart>
        <c:barDir val="bar"/>
        <c:grouping val="percentStacked"/>
        <c:varyColors val="0"/>
        <c:ser>
          <c:idx val="0"/>
          <c:order val="0"/>
          <c:tx>
            <c:strRef>
              <c:f>Results!$C$25</c:f>
              <c:strCache>
                <c:ptCount val="1"/>
                <c:pt idx="0">
                  <c:v>Very Important</c:v>
                </c:pt>
              </c:strCache>
            </c:strRef>
          </c:tx>
          <c:spPr>
            <a:solidFill>
              <a:srgbClr val="008A00"/>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Results!$B$27:$B$40</c:f>
              <c:strCache>
                <c:ptCount val="14"/>
                <c:pt idx="0">
                  <c:v>Increase teleworking</c:v>
                </c:pt>
                <c:pt idx="1">
                  <c:v>introduce new products or services</c:v>
                </c:pt>
                <c:pt idx="2">
                  <c:v>Reduce time to market for products or services</c:v>
                </c:pt>
                <c:pt idx="3">
                  <c:v>Keep pace with competitors</c:v>
                </c:pt>
                <c:pt idx="4">
                  <c:v>Reduce cost of products and services</c:v>
                </c:pt>
                <c:pt idx="5">
                  <c:v>Improve coordination with suppliers</c:v>
                </c:pt>
                <c:pt idx="6">
                  <c:v>Increase revenues</c:v>
                </c:pt>
                <c:pt idx="7">
                  <c:v>Lower operating costs</c:v>
                </c:pt>
                <c:pt idx="8">
                  <c:v>Adopt new operational processes</c:v>
                </c:pt>
                <c:pt idx="9">
                  <c:v>Reach new customers and clients</c:v>
                </c:pt>
                <c:pt idx="10">
                  <c:v>Improve staff skills</c:v>
                </c:pt>
                <c:pt idx="11">
                  <c:v>Improve service to customers and clients</c:v>
                </c:pt>
                <c:pt idx="12">
                  <c:v>Use existing resources more effectively</c:v>
                </c:pt>
                <c:pt idx="13">
                  <c:v>Make day-to-day operations easier</c:v>
                </c:pt>
              </c:strCache>
            </c:strRef>
          </c:cat>
          <c:val>
            <c:numRef>
              <c:f>Results!$C$27:$C$40</c:f>
              <c:numCache>
                <c:formatCode>#0.0%</c:formatCode>
                <c:ptCount val="14"/>
                <c:pt idx="0">
                  <c:v>0.35117967332123401</c:v>
                </c:pt>
                <c:pt idx="1">
                  <c:v>0.40290381125226898</c:v>
                </c:pt>
                <c:pt idx="2">
                  <c:v>0.45372050816696902</c:v>
                </c:pt>
                <c:pt idx="3">
                  <c:v>0.48275862068965503</c:v>
                </c:pt>
                <c:pt idx="4">
                  <c:v>0.53085299455535395</c:v>
                </c:pt>
                <c:pt idx="5">
                  <c:v>0.55626134301270402</c:v>
                </c:pt>
                <c:pt idx="6">
                  <c:v>0.57531760435571699</c:v>
                </c:pt>
                <c:pt idx="7">
                  <c:v>0.58620689655172398</c:v>
                </c:pt>
                <c:pt idx="8">
                  <c:v>0.61252268602540805</c:v>
                </c:pt>
                <c:pt idx="9">
                  <c:v>0.61524500907441004</c:v>
                </c:pt>
                <c:pt idx="10">
                  <c:v>0.68511796733212305</c:v>
                </c:pt>
                <c:pt idx="11">
                  <c:v>0.70961887477314001</c:v>
                </c:pt>
                <c:pt idx="12">
                  <c:v>0.74137931034482796</c:v>
                </c:pt>
                <c:pt idx="13">
                  <c:v>0.75589836660617105</c:v>
                </c:pt>
              </c:numCache>
            </c:numRef>
          </c:val>
        </c:ser>
        <c:ser>
          <c:idx val="1"/>
          <c:order val="1"/>
          <c:tx>
            <c:strRef>
              <c:f>Results!$D$25</c:f>
              <c:strCache>
                <c:ptCount val="1"/>
                <c:pt idx="0">
                  <c:v>Somewhat Important</c:v>
                </c:pt>
              </c:strCache>
            </c:strRef>
          </c:tx>
          <c:spPr>
            <a:solidFill>
              <a:srgbClr val="63A648"/>
            </a:solidFill>
          </c:spPr>
          <c:invertIfNegative val="0"/>
          <c:dLbls>
            <c:txPr>
              <a:bodyPr/>
              <a:lstStyle/>
              <a:p>
                <a:pPr>
                  <a:defRPr b="1"/>
                </a:pPr>
                <a:endParaRPr lang="en-US"/>
              </a:p>
            </c:txPr>
            <c:dLblPos val="ctr"/>
            <c:showLegendKey val="0"/>
            <c:showVal val="1"/>
            <c:showCatName val="0"/>
            <c:showSerName val="0"/>
            <c:showPercent val="0"/>
            <c:showBubbleSize val="0"/>
            <c:showLeaderLines val="0"/>
          </c:dLbls>
          <c:cat>
            <c:strRef>
              <c:f>Results!$B$27:$B$40</c:f>
              <c:strCache>
                <c:ptCount val="14"/>
                <c:pt idx="0">
                  <c:v>Increase teleworking</c:v>
                </c:pt>
                <c:pt idx="1">
                  <c:v>introduce new products or services</c:v>
                </c:pt>
                <c:pt idx="2">
                  <c:v>Reduce time to market for products or services</c:v>
                </c:pt>
                <c:pt idx="3">
                  <c:v>Keep pace with competitors</c:v>
                </c:pt>
                <c:pt idx="4">
                  <c:v>Reduce cost of products and services</c:v>
                </c:pt>
                <c:pt idx="5">
                  <c:v>Improve coordination with suppliers</c:v>
                </c:pt>
                <c:pt idx="6">
                  <c:v>Increase revenues</c:v>
                </c:pt>
                <c:pt idx="7">
                  <c:v>Lower operating costs</c:v>
                </c:pt>
                <c:pt idx="8">
                  <c:v>Adopt new operational processes</c:v>
                </c:pt>
                <c:pt idx="9">
                  <c:v>Reach new customers and clients</c:v>
                </c:pt>
                <c:pt idx="10">
                  <c:v>Improve staff skills</c:v>
                </c:pt>
                <c:pt idx="11">
                  <c:v>Improve service to customers and clients</c:v>
                </c:pt>
                <c:pt idx="12">
                  <c:v>Use existing resources more effectively</c:v>
                </c:pt>
                <c:pt idx="13">
                  <c:v>Make day-to-day operations easier</c:v>
                </c:pt>
              </c:strCache>
            </c:strRef>
          </c:cat>
          <c:val>
            <c:numRef>
              <c:f>Results!$D$27:$D$40</c:f>
              <c:numCache>
                <c:formatCode>#0.0%</c:formatCode>
                <c:ptCount val="14"/>
                <c:pt idx="0">
                  <c:v>0.24591651542649701</c:v>
                </c:pt>
                <c:pt idx="1">
                  <c:v>0.25317604355716899</c:v>
                </c:pt>
                <c:pt idx="2">
                  <c:v>0.163339382940109</c:v>
                </c:pt>
                <c:pt idx="3">
                  <c:v>0.23049001814882</c:v>
                </c:pt>
                <c:pt idx="4">
                  <c:v>0.20508166969146999</c:v>
                </c:pt>
                <c:pt idx="5">
                  <c:v>0.24137931034482801</c:v>
                </c:pt>
                <c:pt idx="6">
                  <c:v>0.212341197822142</c:v>
                </c:pt>
                <c:pt idx="7">
                  <c:v>0.22323049001814901</c:v>
                </c:pt>
                <c:pt idx="8">
                  <c:v>0.26497277676950998</c:v>
                </c:pt>
                <c:pt idx="9">
                  <c:v>0.22595281306715101</c:v>
                </c:pt>
                <c:pt idx="10">
                  <c:v>0.22686025408348501</c:v>
                </c:pt>
                <c:pt idx="11">
                  <c:v>0.17241379310344801</c:v>
                </c:pt>
                <c:pt idx="12">
                  <c:v>0.20145190562613399</c:v>
                </c:pt>
                <c:pt idx="13">
                  <c:v>0.17513611615245001</c:v>
                </c:pt>
              </c:numCache>
            </c:numRef>
          </c:val>
        </c:ser>
        <c:ser>
          <c:idx val="2"/>
          <c:order val="2"/>
          <c:tx>
            <c:strRef>
              <c:f>Results!$E$25</c:f>
              <c:strCache>
                <c:ptCount val="1"/>
                <c:pt idx="0">
                  <c:v>Not Important</c:v>
                </c:pt>
              </c:strCache>
            </c:strRef>
          </c:tx>
          <c:spPr>
            <a:solidFill>
              <a:schemeClr val="tx2"/>
            </a:solidFill>
          </c:spPr>
          <c:invertIfNegative val="0"/>
          <c:dLbls>
            <c:delete val="1"/>
          </c:dLbls>
          <c:cat>
            <c:strRef>
              <c:f>Results!$B$27:$B$40</c:f>
              <c:strCache>
                <c:ptCount val="14"/>
                <c:pt idx="0">
                  <c:v>Increase teleworking</c:v>
                </c:pt>
                <c:pt idx="1">
                  <c:v>introduce new products or services</c:v>
                </c:pt>
                <c:pt idx="2">
                  <c:v>Reduce time to market for products or services</c:v>
                </c:pt>
                <c:pt idx="3">
                  <c:v>Keep pace with competitors</c:v>
                </c:pt>
                <c:pt idx="4">
                  <c:v>Reduce cost of products and services</c:v>
                </c:pt>
                <c:pt idx="5">
                  <c:v>Improve coordination with suppliers</c:v>
                </c:pt>
                <c:pt idx="6">
                  <c:v>Increase revenues</c:v>
                </c:pt>
                <c:pt idx="7">
                  <c:v>Lower operating costs</c:v>
                </c:pt>
                <c:pt idx="8">
                  <c:v>Adopt new operational processes</c:v>
                </c:pt>
                <c:pt idx="9">
                  <c:v>Reach new customers and clients</c:v>
                </c:pt>
                <c:pt idx="10">
                  <c:v>Improve staff skills</c:v>
                </c:pt>
                <c:pt idx="11">
                  <c:v>Improve service to customers and clients</c:v>
                </c:pt>
                <c:pt idx="12">
                  <c:v>Use existing resources more effectively</c:v>
                </c:pt>
                <c:pt idx="13">
                  <c:v>Make day-to-day operations easier</c:v>
                </c:pt>
              </c:strCache>
            </c:strRef>
          </c:cat>
          <c:val>
            <c:numRef>
              <c:f>Results!$E$27:$E$40</c:f>
              <c:numCache>
                <c:formatCode>#0.0%</c:formatCode>
                <c:ptCount val="14"/>
                <c:pt idx="0">
                  <c:v>0.157894736842105</c:v>
                </c:pt>
                <c:pt idx="1">
                  <c:v>0.11161524500907399</c:v>
                </c:pt>
                <c:pt idx="2">
                  <c:v>0.11252268602540801</c:v>
                </c:pt>
                <c:pt idx="3">
                  <c:v>8.6206896551724102E-2</c:v>
                </c:pt>
                <c:pt idx="4">
                  <c:v>6.6243194192377494E-2</c:v>
                </c:pt>
                <c:pt idx="5">
                  <c:v>6.3520871143375707E-2</c:v>
                </c:pt>
                <c:pt idx="6">
                  <c:v>7.0780399274047195E-2</c:v>
                </c:pt>
                <c:pt idx="7">
                  <c:v>5.7168784029038099E-2</c:v>
                </c:pt>
                <c:pt idx="8">
                  <c:v>4.08348457350272E-2</c:v>
                </c:pt>
                <c:pt idx="9">
                  <c:v>5.5353901996370199E-2</c:v>
                </c:pt>
                <c:pt idx="10">
                  <c:v>3.1760435571687798E-2</c:v>
                </c:pt>
                <c:pt idx="11">
                  <c:v>3.2667876588021803E-2</c:v>
                </c:pt>
                <c:pt idx="12">
                  <c:v>1.0889292196007301E-2</c:v>
                </c:pt>
                <c:pt idx="13">
                  <c:v>1.6333938294010902E-2</c:v>
                </c:pt>
              </c:numCache>
            </c:numRef>
          </c:val>
        </c:ser>
        <c:ser>
          <c:idx val="3"/>
          <c:order val="3"/>
          <c:tx>
            <c:strRef>
              <c:f>Results!$F$25</c:f>
              <c:strCache>
                <c:ptCount val="1"/>
                <c:pt idx="0">
                  <c:v>Not Sure</c:v>
                </c:pt>
              </c:strCache>
            </c:strRef>
          </c:tx>
          <c:spPr>
            <a:solidFill>
              <a:srgbClr val="E47E26"/>
            </a:solidFill>
          </c:spPr>
          <c:invertIfNegative val="0"/>
          <c:dLbls>
            <c:delete val="1"/>
          </c:dLbls>
          <c:cat>
            <c:strRef>
              <c:f>Results!$B$27:$B$40</c:f>
              <c:strCache>
                <c:ptCount val="14"/>
                <c:pt idx="0">
                  <c:v>Increase teleworking</c:v>
                </c:pt>
                <c:pt idx="1">
                  <c:v>introduce new products or services</c:v>
                </c:pt>
                <c:pt idx="2">
                  <c:v>Reduce time to market for products or services</c:v>
                </c:pt>
                <c:pt idx="3">
                  <c:v>Keep pace with competitors</c:v>
                </c:pt>
                <c:pt idx="4">
                  <c:v>Reduce cost of products and services</c:v>
                </c:pt>
                <c:pt idx="5">
                  <c:v>Improve coordination with suppliers</c:v>
                </c:pt>
                <c:pt idx="6">
                  <c:v>Increase revenues</c:v>
                </c:pt>
                <c:pt idx="7">
                  <c:v>Lower operating costs</c:v>
                </c:pt>
                <c:pt idx="8">
                  <c:v>Adopt new operational processes</c:v>
                </c:pt>
                <c:pt idx="9">
                  <c:v>Reach new customers and clients</c:v>
                </c:pt>
                <c:pt idx="10">
                  <c:v>Improve staff skills</c:v>
                </c:pt>
                <c:pt idx="11">
                  <c:v>Improve service to customers and clients</c:v>
                </c:pt>
                <c:pt idx="12">
                  <c:v>Use existing resources more effectively</c:v>
                </c:pt>
                <c:pt idx="13">
                  <c:v>Make day-to-day operations easier</c:v>
                </c:pt>
              </c:strCache>
            </c:strRef>
          </c:cat>
          <c:val>
            <c:numRef>
              <c:f>Results!$F$27:$F$40</c:f>
              <c:numCache>
                <c:formatCode>#0.0%</c:formatCode>
                <c:ptCount val="14"/>
                <c:pt idx="0">
                  <c:v>4.7186932849364802E-2</c:v>
                </c:pt>
                <c:pt idx="1">
                  <c:v>3.5390199637023598E-2</c:v>
                </c:pt>
                <c:pt idx="2">
                  <c:v>3.8112522686025399E-2</c:v>
                </c:pt>
                <c:pt idx="3">
                  <c:v>3.2667876588021803E-2</c:v>
                </c:pt>
                <c:pt idx="4">
                  <c:v>3.6297640653357499E-2</c:v>
                </c:pt>
                <c:pt idx="5">
                  <c:v>3.5390199637023598E-2</c:v>
                </c:pt>
                <c:pt idx="6">
                  <c:v>3.1760435571687798E-2</c:v>
                </c:pt>
                <c:pt idx="7">
                  <c:v>3.7205081669691498E-2</c:v>
                </c:pt>
                <c:pt idx="8">
                  <c:v>2.9038112522686E-2</c:v>
                </c:pt>
                <c:pt idx="9">
                  <c:v>1.72413793103448E-2</c:v>
                </c:pt>
                <c:pt idx="10">
                  <c:v>1.4519056261343E-2</c:v>
                </c:pt>
                <c:pt idx="11">
                  <c:v>2.1778584392014501E-2</c:v>
                </c:pt>
                <c:pt idx="12">
                  <c:v>1.72413793103448E-2</c:v>
                </c:pt>
                <c:pt idx="13">
                  <c:v>1.6333938294010902E-2</c:v>
                </c:pt>
              </c:numCache>
            </c:numRef>
          </c:val>
        </c:ser>
        <c:ser>
          <c:idx val="4"/>
          <c:order val="4"/>
          <c:tx>
            <c:strRef>
              <c:f>Results!$G$25</c:f>
              <c:strCache>
                <c:ptCount val="1"/>
                <c:pt idx="0">
                  <c:v>Not Applicable</c:v>
                </c:pt>
              </c:strCache>
            </c:strRef>
          </c:tx>
          <c:spPr>
            <a:solidFill>
              <a:schemeClr val="bg1">
                <a:lumMod val="50000"/>
              </a:schemeClr>
            </a:solidFill>
          </c:spPr>
          <c:invertIfNegative val="0"/>
          <c:dLbls>
            <c:delete val="1"/>
          </c:dLbls>
          <c:cat>
            <c:strRef>
              <c:f>Results!$B$27:$B$40</c:f>
              <c:strCache>
                <c:ptCount val="14"/>
                <c:pt idx="0">
                  <c:v>Increase teleworking</c:v>
                </c:pt>
                <c:pt idx="1">
                  <c:v>introduce new products or services</c:v>
                </c:pt>
                <c:pt idx="2">
                  <c:v>Reduce time to market for products or services</c:v>
                </c:pt>
                <c:pt idx="3">
                  <c:v>Keep pace with competitors</c:v>
                </c:pt>
                <c:pt idx="4">
                  <c:v>Reduce cost of products and services</c:v>
                </c:pt>
                <c:pt idx="5">
                  <c:v>Improve coordination with suppliers</c:v>
                </c:pt>
                <c:pt idx="6">
                  <c:v>Increase revenues</c:v>
                </c:pt>
                <c:pt idx="7">
                  <c:v>Lower operating costs</c:v>
                </c:pt>
                <c:pt idx="8">
                  <c:v>Adopt new operational processes</c:v>
                </c:pt>
                <c:pt idx="9">
                  <c:v>Reach new customers and clients</c:v>
                </c:pt>
                <c:pt idx="10">
                  <c:v>Improve staff skills</c:v>
                </c:pt>
                <c:pt idx="11">
                  <c:v>Improve service to customers and clients</c:v>
                </c:pt>
                <c:pt idx="12">
                  <c:v>Use existing resources more effectively</c:v>
                </c:pt>
                <c:pt idx="13">
                  <c:v>Make day-to-day operations easier</c:v>
                </c:pt>
              </c:strCache>
            </c:strRef>
          </c:cat>
          <c:val>
            <c:numRef>
              <c:f>Results!$G$27:$G$40</c:f>
              <c:numCache>
                <c:formatCode>#0.0%</c:formatCode>
                <c:ptCount val="14"/>
                <c:pt idx="0">
                  <c:v>0.197822141560799</c:v>
                </c:pt>
                <c:pt idx="1">
                  <c:v>0.196914700544465</c:v>
                </c:pt>
                <c:pt idx="2">
                  <c:v>0.232304900181488</c:v>
                </c:pt>
                <c:pt idx="3">
                  <c:v>0.16787658802177899</c:v>
                </c:pt>
                <c:pt idx="4">
                  <c:v>0.161524500907441</c:v>
                </c:pt>
                <c:pt idx="5">
                  <c:v>0.10344827586206901</c:v>
                </c:pt>
                <c:pt idx="6">
                  <c:v>0.109800362976407</c:v>
                </c:pt>
                <c:pt idx="7">
                  <c:v>9.6188747731397406E-2</c:v>
                </c:pt>
                <c:pt idx="8">
                  <c:v>5.2631578947368397E-2</c:v>
                </c:pt>
                <c:pt idx="9">
                  <c:v>8.6206896551724102E-2</c:v>
                </c:pt>
                <c:pt idx="10">
                  <c:v>4.1742286751361199E-2</c:v>
                </c:pt>
                <c:pt idx="11">
                  <c:v>6.3520871143375707E-2</c:v>
                </c:pt>
                <c:pt idx="12">
                  <c:v>2.9038112522686E-2</c:v>
                </c:pt>
                <c:pt idx="13">
                  <c:v>3.6297640653357499E-2</c:v>
                </c:pt>
              </c:numCache>
            </c:numRef>
          </c:val>
        </c:ser>
        <c:dLbls>
          <c:dLblPos val="inEnd"/>
          <c:showLegendKey val="0"/>
          <c:showVal val="1"/>
          <c:showCatName val="0"/>
          <c:showSerName val="0"/>
          <c:showPercent val="0"/>
          <c:showBubbleSize val="0"/>
        </c:dLbls>
        <c:gapWidth val="60"/>
        <c:overlap val="100"/>
        <c:axId val="230824192"/>
        <c:axId val="230842368"/>
      </c:barChart>
      <c:catAx>
        <c:axId val="230824192"/>
        <c:scaling>
          <c:orientation val="minMax"/>
        </c:scaling>
        <c:delete val="0"/>
        <c:axPos val="l"/>
        <c:majorTickMark val="out"/>
        <c:minorTickMark val="none"/>
        <c:tickLblPos val="nextTo"/>
        <c:txPr>
          <a:bodyPr/>
          <a:lstStyle/>
          <a:p>
            <a:pPr>
              <a:defRPr sz="1200" b="1">
                <a:latin typeface="Calibri"/>
                <a:cs typeface="Calibri"/>
              </a:defRPr>
            </a:pPr>
            <a:endParaRPr lang="en-US"/>
          </a:p>
        </c:txPr>
        <c:crossAx val="230842368"/>
        <c:crosses val="autoZero"/>
        <c:auto val="1"/>
        <c:lblAlgn val="ctr"/>
        <c:lblOffset val="100"/>
        <c:noMultiLvlLbl val="0"/>
      </c:catAx>
      <c:valAx>
        <c:axId val="230842368"/>
        <c:scaling>
          <c:orientation val="minMax"/>
        </c:scaling>
        <c:delete val="0"/>
        <c:axPos val="b"/>
        <c:majorGridlines/>
        <c:title>
          <c:tx>
            <c:rich>
              <a:bodyPr rot="0" vert="horz"/>
              <a:lstStyle/>
              <a:p>
                <a:pPr>
                  <a:defRPr sz="1200">
                    <a:latin typeface="Calibri"/>
                    <a:cs typeface="Calibri"/>
                  </a:defRPr>
                </a:pPr>
                <a:r>
                  <a:rPr lang="en-US" sz="1200">
                    <a:latin typeface="Calibri"/>
                    <a:cs typeface="Calibri"/>
                  </a:rPr>
                  <a:t>Internet benefits/ Pct. establishments</a:t>
                </a:r>
              </a:p>
            </c:rich>
          </c:tx>
          <c:layout>
            <c:manualLayout>
              <c:xMode val="edge"/>
              <c:yMode val="edge"/>
              <c:x val="0.55134308136109"/>
              <c:y val="0.879991896652495"/>
            </c:manualLayout>
          </c:layout>
          <c:overlay val="0"/>
        </c:title>
        <c:numFmt formatCode="0%" sourceLinked="1"/>
        <c:majorTickMark val="out"/>
        <c:minorTickMark val="none"/>
        <c:tickLblPos val="nextTo"/>
        <c:txPr>
          <a:bodyPr/>
          <a:lstStyle/>
          <a:p>
            <a:pPr>
              <a:defRPr sz="1100" b="1">
                <a:latin typeface="+mj-lt"/>
              </a:defRPr>
            </a:pPr>
            <a:endParaRPr lang="en-US"/>
          </a:p>
        </c:txPr>
        <c:crossAx val="230824192"/>
        <c:crosses val="autoZero"/>
        <c:crossBetween val="between"/>
      </c:valAx>
      <c:spPr>
        <a:solidFill>
          <a:schemeClr val="bg1">
            <a:lumMod val="85000"/>
          </a:schemeClr>
        </a:solidFill>
      </c:spPr>
    </c:plotArea>
    <c:legend>
      <c:legendPos val="b"/>
      <c:overlay val="0"/>
      <c:txPr>
        <a:bodyPr/>
        <a:lstStyle/>
        <a:p>
          <a:pPr>
            <a:defRPr sz="1200" b="1">
              <a:latin typeface="Calibri"/>
              <a:cs typeface="Calibri"/>
            </a:defRPr>
          </a:pPr>
          <a:endParaRPr lang="en-US"/>
        </a:p>
      </c:txPr>
    </c:legend>
    <c:plotVisOnly val="1"/>
    <c:dispBlanksAs val="gap"/>
    <c:showDLblsOverMax val="0"/>
  </c:chart>
  <c:spPr>
    <a:solidFill>
      <a:srgbClr val="FFFFFF"/>
    </a:solid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000">
                <a:latin typeface="Calibri"/>
                <a:cs typeface="Calibri"/>
              </a:defRPr>
            </a:pPr>
            <a:r>
              <a:rPr lang="en-US" sz="2000" dirty="0">
                <a:latin typeface="Calibri"/>
                <a:cs typeface="Calibri"/>
              </a:rPr>
              <a:t>Internet benefits to</a:t>
            </a:r>
            <a:r>
              <a:rPr lang="en-US" sz="2000" baseline="0" dirty="0">
                <a:latin typeface="Calibri"/>
                <a:cs typeface="Calibri"/>
              </a:rPr>
              <a:t> schools by speed of connection</a:t>
            </a:r>
            <a:endParaRPr lang="en-US" sz="2000" dirty="0">
              <a:latin typeface="Calibri"/>
              <a:cs typeface="Calibri"/>
            </a:endParaRPr>
          </a:p>
        </c:rich>
      </c:tx>
      <c:overlay val="0"/>
    </c:title>
    <c:autoTitleDeleted val="0"/>
    <c:plotArea>
      <c:layout/>
      <c:barChart>
        <c:barDir val="bar"/>
        <c:grouping val="clustered"/>
        <c:varyColors val="0"/>
        <c:ser>
          <c:idx val="0"/>
          <c:order val="0"/>
          <c:tx>
            <c:strRef>
              <c:f>Results!$L$178</c:f>
              <c:strCache>
                <c:ptCount val="1"/>
                <c:pt idx="0">
                  <c:v>1.5 to 6Mbps</c:v>
                </c:pt>
              </c:strCache>
            </c:strRef>
          </c:tx>
          <c:spPr>
            <a:solidFill>
              <a:srgbClr val="008A00"/>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Results!$J$179:$J$183</c:f>
              <c:strCache>
                <c:ptCount val="5"/>
                <c:pt idx="0">
                  <c:v>Increase teleworking</c:v>
                </c:pt>
                <c:pt idx="1">
                  <c:v>Improve coordination with suppliers</c:v>
                </c:pt>
                <c:pt idx="2">
                  <c:v>Lower operating costs</c:v>
                </c:pt>
                <c:pt idx="3">
                  <c:v>Reach new customers and clients</c:v>
                </c:pt>
                <c:pt idx="4">
                  <c:v>Adopt new operational processes</c:v>
                </c:pt>
              </c:strCache>
            </c:strRef>
          </c:cat>
          <c:val>
            <c:numRef>
              <c:f>Results!$L$179:$L$183</c:f>
              <c:numCache>
                <c:formatCode>#0.0%</c:formatCode>
                <c:ptCount val="5"/>
                <c:pt idx="0">
                  <c:v>0.30769230769230799</c:v>
                </c:pt>
                <c:pt idx="1">
                  <c:v>0.46153846153846201</c:v>
                </c:pt>
                <c:pt idx="2">
                  <c:v>0.61538461538461497</c:v>
                </c:pt>
                <c:pt idx="3">
                  <c:v>0.61538461538461497</c:v>
                </c:pt>
                <c:pt idx="4">
                  <c:v>0.61538461538461497</c:v>
                </c:pt>
              </c:numCache>
            </c:numRef>
          </c:val>
        </c:ser>
        <c:ser>
          <c:idx val="1"/>
          <c:order val="1"/>
          <c:tx>
            <c:strRef>
              <c:f>Results!$M$178</c:f>
              <c:strCache>
                <c:ptCount val="1"/>
                <c:pt idx="0">
                  <c:v>6 to 25Mbps</c:v>
                </c:pt>
              </c:strCache>
            </c:strRef>
          </c:tx>
          <c:spPr>
            <a:solidFill>
              <a:srgbClr val="E47E26"/>
            </a:solidFill>
          </c:spPr>
          <c:invertIfNegative val="0"/>
          <c:cat>
            <c:strRef>
              <c:f>Results!$J$179:$J$183</c:f>
              <c:strCache>
                <c:ptCount val="5"/>
                <c:pt idx="0">
                  <c:v>Increase teleworking</c:v>
                </c:pt>
                <c:pt idx="1">
                  <c:v>Improve coordination with suppliers</c:v>
                </c:pt>
                <c:pt idx="2">
                  <c:v>Lower operating costs</c:v>
                </c:pt>
                <c:pt idx="3">
                  <c:v>Reach new customers and clients</c:v>
                </c:pt>
                <c:pt idx="4">
                  <c:v>Adopt new operational processes</c:v>
                </c:pt>
              </c:strCache>
            </c:strRef>
          </c:cat>
          <c:val>
            <c:numRef>
              <c:f>Results!$M$179:$M$183</c:f>
              <c:numCache>
                <c:formatCode>#0.0%</c:formatCode>
                <c:ptCount val="5"/>
                <c:pt idx="0">
                  <c:v>0.5</c:v>
                </c:pt>
                <c:pt idx="1">
                  <c:v>0.53846153846153799</c:v>
                </c:pt>
                <c:pt idx="2">
                  <c:v>0.65384615384615397</c:v>
                </c:pt>
                <c:pt idx="3">
                  <c:v>0.65384615384615397</c:v>
                </c:pt>
                <c:pt idx="4">
                  <c:v>0.65384615384615397</c:v>
                </c:pt>
              </c:numCache>
            </c:numRef>
          </c:val>
        </c:ser>
        <c:ser>
          <c:idx val="2"/>
          <c:order val="2"/>
          <c:tx>
            <c:strRef>
              <c:f>Results!$N$178</c:f>
              <c:strCache>
                <c:ptCount val="1"/>
                <c:pt idx="0">
                  <c:v> 25Mbps and more</c:v>
                </c:pt>
              </c:strCache>
            </c:strRef>
          </c:tx>
          <c:spPr>
            <a:solidFill>
              <a:srgbClr val="12396E"/>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Results!$J$179:$J$183</c:f>
              <c:strCache>
                <c:ptCount val="5"/>
                <c:pt idx="0">
                  <c:v>Increase teleworking</c:v>
                </c:pt>
                <c:pt idx="1">
                  <c:v>Improve coordination with suppliers</c:v>
                </c:pt>
                <c:pt idx="2">
                  <c:v>Lower operating costs</c:v>
                </c:pt>
                <c:pt idx="3">
                  <c:v>Reach new customers and clients</c:v>
                </c:pt>
                <c:pt idx="4">
                  <c:v>Adopt new operational processes</c:v>
                </c:pt>
              </c:strCache>
            </c:strRef>
          </c:cat>
          <c:val>
            <c:numRef>
              <c:f>Results!$N$179:$N$183</c:f>
              <c:numCache>
                <c:formatCode>#0.0%</c:formatCode>
                <c:ptCount val="5"/>
                <c:pt idx="0">
                  <c:v>0.625</c:v>
                </c:pt>
                <c:pt idx="1">
                  <c:v>0.8125</c:v>
                </c:pt>
                <c:pt idx="2">
                  <c:v>0.8125</c:v>
                </c:pt>
                <c:pt idx="3">
                  <c:v>0.8125</c:v>
                </c:pt>
                <c:pt idx="4">
                  <c:v>0.9375</c:v>
                </c:pt>
              </c:numCache>
            </c:numRef>
          </c:val>
        </c:ser>
        <c:dLbls>
          <c:dLblPos val="inEnd"/>
          <c:showLegendKey val="0"/>
          <c:showVal val="1"/>
          <c:showCatName val="0"/>
          <c:showSerName val="0"/>
          <c:showPercent val="0"/>
          <c:showBubbleSize val="0"/>
        </c:dLbls>
        <c:gapWidth val="60"/>
        <c:axId val="230903168"/>
        <c:axId val="230906112"/>
      </c:barChart>
      <c:catAx>
        <c:axId val="230903168"/>
        <c:scaling>
          <c:orientation val="minMax"/>
        </c:scaling>
        <c:delete val="0"/>
        <c:axPos val="l"/>
        <c:majorTickMark val="out"/>
        <c:minorTickMark val="none"/>
        <c:tickLblPos val="nextTo"/>
        <c:txPr>
          <a:bodyPr/>
          <a:lstStyle/>
          <a:p>
            <a:pPr>
              <a:defRPr sz="1200" b="1">
                <a:latin typeface="Calibri"/>
                <a:cs typeface="Calibri"/>
              </a:defRPr>
            </a:pPr>
            <a:endParaRPr lang="en-US"/>
          </a:p>
        </c:txPr>
        <c:crossAx val="230906112"/>
        <c:crosses val="autoZero"/>
        <c:auto val="1"/>
        <c:lblAlgn val="ctr"/>
        <c:lblOffset val="100"/>
        <c:noMultiLvlLbl val="0"/>
      </c:catAx>
      <c:valAx>
        <c:axId val="230906112"/>
        <c:scaling>
          <c:orientation val="minMax"/>
          <c:max val="1"/>
        </c:scaling>
        <c:delete val="0"/>
        <c:axPos val="b"/>
        <c:majorGridlines/>
        <c:title>
          <c:tx>
            <c:rich>
              <a:bodyPr rot="0" vert="horz"/>
              <a:lstStyle/>
              <a:p>
                <a:pPr>
                  <a:defRPr sz="1200">
                    <a:latin typeface="Calibri"/>
                    <a:cs typeface="Calibri"/>
                  </a:defRPr>
                </a:pPr>
                <a:r>
                  <a:rPr lang="en-US" sz="1200">
                    <a:latin typeface="Calibri"/>
                    <a:cs typeface="Calibri"/>
                  </a:rPr>
                  <a:t>Somewhat to Very important benefits</a:t>
                </a:r>
                <a:r>
                  <a:rPr lang="en-US" sz="1200" baseline="0">
                    <a:latin typeface="Calibri"/>
                    <a:cs typeface="Calibri"/>
                  </a:rPr>
                  <a:t> / Pct. establishments</a:t>
                </a:r>
                <a:endParaRPr lang="en-US" sz="1200">
                  <a:latin typeface="Calibri"/>
                  <a:cs typeface="Calibri"/>
                </a:endParaRPr>
              </a:p>
            </c:rich>
          </c:tx>
          <c:layout>
            <c:manualLayout>
              <c:xMode val="edge"/>
              <c:yMode val="edge"/>
              <c:x val="0.40799264815278902"/>
              <c:y val="0.89336482854232901"/>
            </c:manualLayout>
          </c:layout>
          <c:overlay val="0"/>
        </c:title>
        <c:numFmt formatCode="#0%" sourceLinked="0"/>
        <c:majorTickMark val="out"/>
        <c:minorTickMark val="none"/>
        <c:tickLblPos val="nextTo"/>
        <c:txPr>
          <a:bodyPr/>
          <a:lstStyle/>
          <a:p>
            <a:pPr>
              <a:defRPr sz="1100" b="1">
                <a:latin typeface="+mj-lt"/>
              </a:defRPr>
            </a:pPr>
            <a:endParaRPr lang="en-US"/>
          </a:p>
        </c:txPr>
        <c:crossAx val="230903168"/>
        <c:crosses val="autoZero"/>
        <c:crossBetween val="between"/>
      </c:valAx>
      <c:spPr>
        <a:solidFill>
          <a:schemeClr val="bg1">
            <a:lumMod val="85000"/>
          </a:schemeClr>
        </a:solidFill>
      </c:spPr>
    </c:plotArea>
    <c:legend>
      <c:legendPos val="b"/>
      <c:layout>
        <c:manualLayout>
          <c:xMode val="edge"/>
          <c:yMode val="edge"/>
          <c:x val="0.30822758630580999"/>
          <c:y val="0.95345188164025296"/>
          <c:w val="0.395202271847167"/>
          <c:h val="4.6548118359746801E-2"/>
        </c:manualLayout>
      </c:layout>
      <c:overlay val="0"/>
      <c:txPr>
        <a:bodyPr/>
        <a:lstStyle/>
        <a:p>
          <a:pPr>
            <a:defRPr sz="1200">
              <a:latin typeface="Calibri"/>
              <a:cs typeface="Calibri"/>
            </a:defRPr>
          </a:pPr>
          <a:endParaRPr lang="en-US"/>
        </a:p>
      </c:txPr>
    </c:legend>
    <c:plotVisOnly val="1"/>
    <c:dispBlanksAs val="gap"/>
    <c:showDLblsOverMax val="0"/>
  </c:chart>
  <c:spPr>
    <a:solidFill>
      <a:srgbClr val="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latin typeface="+mj-lt"/>
              </a:rPr>
              <a:t>Pct. Establishments having acquired IT skills </a:t>
            </a:r>
            <a:endParaRPr lang="en-US" dirty="0" smtClean="0">
              <a:latin typeface="+mj-lt"/>
            </a:endParaRPr>
          </a:p>
          <a:p>
            <a:pPr>
              <a:defRPr/>
            </a:pPr>
            <a:r>
              <a:rPr lang="en-US" dirty="0" smtClean="0">
                <a:latin typeface="+mj-lt"/>
              </a:rPr>
              <a:t>in </a:t>
            </a:r>
            <a:r>
              <a:rPr lang="en-US" dirty="0">
                <a:latin typeface="+mj-lt"/>
              </a:rPr>
              <a:t>the past 12 months</a:t>
            </a:r>
          </a:p>
        </c:rich>
      </c:tx>
      <c:overlay val="0"/>
    </c:title>
    <c:autoTitleDeleted val="0"/>
    <c:view3D>
      <c:rotX val="15"/>
      <c:rotY val="20"/>
      <c:rAngAx val="1"/>
    </c:view3D>
    <c:floor>
      <c:thickness val="0"/>
      <c:spPr>
        <a:solidFill>
          <a:schemeClr val="bg1">
            <a:lumMod val="85000"/>
          </a:schemeClr>
        </a:solidFill>
      </c:spPr>
    </c:floor>
    <c:sideWall>
      <c:thickness val="0"/>
      <c:spPr>
        <a:solidFill>
          <a:schemeClr val="bg1">
            <a:lumMod val="85000"/>
          </a:schemeClr>
        </a:solidFill>
      </c:spPr>
    </c:sideWall>
    <c:backWall>
      <c:thickness val="0"/>
      <c:spPr>
        <a:solidFill>
          <a:schemeClr val="bg1">
            <a:lumMod val="75000"/>
          </a:schemeClr>
        </a:solidFill>
      </c:spPr>
    </c:backWall>
    <c:plotArea>
      <c:layout/>
      <c:bar3DChart>
        <c:barDir val="bar"/>
        <c:grouping val="stacked"/>
        <c:varyColors val="0"/>
        <c:ser>
          <c:idx val="0"/>
          <c:order val="0"/>
          <c:tx>
            <c:strRef>
              <c:f>Results!$D$65</c:f>
              <c:strCache>
                <c:ptCount val="1"/>
                <c:pt idx="0">
                  <c:v>Pct. Establishments</c:v>
                </c:pt>
              </c:strCache>
            </c:strRef>
          </c:tx>
          <c:spPr>
            <a:solidFill>
              <a:srgbClr val="008A00"/>
            </a:solidFill>
          </c:spPr>
          <c:invertIfNegative val="0"/>
          <c:cat>
            <c:strRef>
              <c:f>Results!$B$66:$B$69</c:f>
              <c:strCache>
                <c:ptCount val="4"/>
                <c:pt idx="0">
                  <c:v>All businesses and organizations</c:v>
                </c:pt>
                <c:pt idx="1">
                  <c:v>Health</c:v>
                </c:pt>
                <c:pt idx="2">
                  <c:v>Libraries</c:v>
                </c:pt>
                <c:pt idx="3">
                  <c:v>Schools</c:v>
                </c:pt>
              </c:strCache>
            </c:strRef>
          </c:cat>
          <c:val>
            <c:numRef>
              <c:f>Results!$D$66:$D$69</c:f>
              <c:numCache>
                <c:formatCode>#0.0%</c:formatCode>
                <c:ptCount val="4"/>
                <c:pt idx="0">
                  <c:v>0.44193024128016001</c:v>
                </c:pt>
                <c:pt idx="1">
                  <c:v>0.50800000000000001</c:v>
                </c:pt>
                <c:pt idx="2">
                  <c:v>0.57099999999999995</c:v>
                </c:pt>
                <c:pt idx="3">
                  <c:v>0.58599999999999997</c:v>
                </c:pt>
              </c:numCache>
            </c:numRef>
          </c:val>
        </c:ser>
        <c:dLbls>
          <c:showLegendKey val="0"/>
          <c:showVal val="0"/>
          <c:showCatName val="0"/>
          <c:showSerName val="0"/>
          <c:showPercent val="0"/>
          <c:showBubbleSize val="0"/>
        </c:dLbls>
        <c:gapWidth val="150"/>
        <c:shape val="box"/>
        <c:axId val="230961536"/>
        <c:axId val="230963072"/>
        <c:axId val="0"/>
      </c:bar3DChart>
      <c:catAx>
        <c:axId val="230961536"/>
        <c:scaling>
          <c:orientation val="minMax"/>
        </c:scaling>
        <c:delete val="0"/>
        <c:axPos val="l"/>
        <c:majorTickMark val="out"/>
        <c:minorTickMark val="none"/>
        <c:tickLblPos val="nextTo"/>
        <c:txPr>
          <a:bodyPr/>
          <a:lstStyle/>
          <a:p>
            <a:pPr>
              <a:defRPr sz="1200" b="1">
                <a:latin typeface="+mj-lt"/>
              </a:defRPr>
            </a:pPr>
            <a:endParaRPr lang="en-US"/>
          </a:p>
        </c:txPr>
        <c:crossAx val="230963072"/>
        <c:crosses val="autoZero"/>
        <c:auto val="1"/>
        <c:lblAlgn val="ctr"/>
        <c:lblOffset val="100"/>
        <c:noMultiLvlLbl val="0"/>
      </c:catAx>
      <c:valAx>
        <c:axId val="230963072"/>
        <c:scaling>
          <c:orientation val="minMax"/>
        </c:scaling>
        <c:delete val="0"/>
        <c:axPos val="b"/>
        <c:majorGridlines/>
        <c:numFmt formatCode="#0%" sourceLinked="0"/>
        <c:majorTickMark val="out"/>
        <c:minorTickMark val="none"/>
        <c:tickLblPos val="nextTo"/>
        <c:txPr>
          <a:bodyPr/>
          <a:lstStyle/>
          <a:p>
            <a:pPr>
              <a:defRPr sz="1100" b="1">
                <a:latin typeface="+mj-lt"/>
              </a:defRPr>
            </a:pPr>
            <a:endParaRPr lang="en-US"/>
          </a:p>
        </c:txPr>
        <c:crossAx val="230961536"/>
        <c:crosses val="autoZero"/>
        <c:crossBetween val="between"/>
      </c:valAx>
    </c:plotArea>
    <c:legend>
      <c:legendPos val="r"/>
      <c:legendEntry>
        <c:idx val="0"/>
        <c:txPr>
          <a:bodyPr/>
          <a:lstStyle/>
          <a:p>
            <a:pPr>
              <a:defRPr sz="1200" b="1">
                <a:latin typeface="+mj-lt"/>
              </a:defRPr>
            </a:pPr>
            <a:endParaRPr lang="en-US"/>
          </a:p>
        </c:txPr>
      </c:legendEntry>
      <c:overlay val="0"/>
      <c:txPr>
        <a:bodyPr/>
        <a:lstStyle/>
        <a:p>
          <a:pPr>
            <a:defRPr sz="11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t" anchorCtr="0" compatLnSpc="1">
            <a:prstTxWarp prst="textNoShape">
              <a:avLst/>
            </a:prstTxWarp>
          </a:bodyPr>
          <a:lstStyle>
            <a:lvl1pPr defTabSz="478064">
              <a:defRPr sz="1300">
                <a:solidFill>
                  <a:schemeClr val="tx1"/>
                </a:solidFill>
              </a:defRPr>
            </a:lvl1pPr>
          </a:lstStyle>
          <a:p>
            <a:pPr>
              <a:defRPr/>
            </a:pPr>
            <a:endParaRPr lang="fr-FR"/>
          </a:p>
        </p:txBody>
      </p:sp>
      <p:sp>
        <p:nvSpPr>
          <p:cNvPr id="3" name="Date Placeholder 2"/>
          <p:cNvSpPr>
            <a:spLocks noGrp="1"/>
          </p:cNvSpPr>
          <p:nvPr>
            <p:ph type="dt" sz="quarter" idx="1"/>
          </p:nvPr>
        </p:nvSpPr>
        <p:spPr bwMode="auto">
          <a:xfrm>
            <a:off x="3884613" y="0"/>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t" anchorCtr="0" compatLnSpc="1">
            <a:prstTxWarp prst="textNoShape">
              <a:avLst/>
            </a:prstTxWarp>
          </a:bodyPr>
          <a:lstStyle>
            <a:lvl1pPr algn="r" defTabSz="478064">
              <a:defRPr sz="1300">
                <a:solidFill>
                  <a:schemeClr val="tx1"/>
                </a:solidFill>
              </a:defRPr>
            </a:lvl1pPr>
          </a:lstStyle>
          <a:p>
            <a:pPr>
              <a:defRPr/>
            </a:pPr>
            <a:fld id="{02AC3569-6419-43FD-9D71-ADBE299A7D93}" type="datetimeFigureOut">
              <a:rPr lang="en-US"/>
              <a:pPr>
                <a:defRPr/>
              </a:pPr>
              <a:t>11/7/2012</a:t>
            </a:fld>
            <a:endParaRPr lang="fr-FR"/>
          </a:p>
        </p:txBody>
      </p:sp>
      <p:sp>
        <p:nvSpPr>
          <p:cNvPr id="4" name="Footer Placeholder 3"/>
          <p:cNvSpPr>
            <a:spLocks noGrp="1"/>
          </p:cNvSpPr>
          <p:nvPr>
            <p:ph type="ftr" sz="quarter" idx="2"/>
          </p:nvPr>
        </p:nvSpPr>
        <p:spPr bwMode="auto">
          <a:xfrm>
            <a:off x="0" y="9446805"/>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b" anchorCtr="0" compatLnSpc="1">
            <a:prstTxWarp prst="textNoShape">
              <a:avLst/>
            </a:prstTxWarp>
          </a:bodyPr>
          <a:lstStyle>
            <a:lvl1pPr defTabSz="478064">
              <a:defRPr sz="1300">
                <a:solidFill>
                  <a:schemeClr val="tx1"/>
                </a:solidFill>
              </a:defRPr>
            </a:lvl1pPr>
          </a:lstStyle>
          <a:p>
            <a:pPr>
              <a:defRPr/>
            </a:pPr>
            <a:endParaRPr lang="fr-FR"/>
          </a:p>
        </p:txBody>
      </p:sp>
      <p:sp>
        <p:nvSpPr>
          <p:cNvPr id="5" name="Slide Number Placeholder 4"/>
          <p:cNvSpPr>
            <a:spLocks noGrp="1"/>
          </p:cNvSpPr>
          <p:nvPr>
            <p:ph type="sldNum" sz="quarter" idx="3"/>
          </p:nvPr>
        </p:nvSpPr>
        <p:spPr bwMode="auto">
          <a:xfrm>
            <a:off x="3884613" y="9446805"/>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b" anchorCtr="0" compatLnSpc="1">
            <a:prstTxWarp prst="textNoShape">
              <a:avLst/>
            </a:prstTxWarp>
          </a:bodyPr>
          <a:lstStyle>
            <a:lvl1pPr algn="r" defTabSz="478064">
              <a:defRPr sz="1300">
                <a:solidFill>
                  <a:schemeClr val="tx1"/>
                </a:solidFill>
              </a:defRPr>
            </a:lvl1pPr>
          </a:lstStyle>
          <a:p>
            <a:pPr>
              <a:defRPr/>
            </a:pPr>
            <a:fld id="{653CDE29-8084-4938-AC3A-3E194A3C547E}" type="slidenum">
              <a:rPr lang="fr-FR"/>
              <a:pPr>
                <a:defRPr/>
              </a:pPr>
              <a:t>‹#›</a:t>
            </a:fld>
            <a:endParaRPr lang="fr-FR"/>
          </a:p>
        </p:txBody>
      </p:sp>
    </p:spTree>
    <p:extLst>
      <p:ext uri="{BB962C8B-B14F-4D97-AF65-F5344CB8AC3E}">
        <p14:creationId xmlns:p14="http://schemas.microsoft.com/office/powerpoint/2010/main" val="1857515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t" anchorCtr="0" compatLnSpc="1">
            <a:prstTxWarp prst="textNoShape">
              <a:avLst/>
            </a:prstTxWarp>
          </a:bodyPr>
          <a:lstStyle>
            <a:lvl1pPr defTabSz="478064">
              <a:defRPr sz="1300">
                <a:solidFill>
                  <a:schemeClr val="tx1"/>
                </a:solidFill>
              </a:defRPr>
            </a:lvl1pPr>
          </a:lstStyle>
          <a:p>
            <a:pPr>
              <a:defRPr/>
            </a:pPr>
            <a:endParaRPr lang="fr-FR"/>
          </a:p>
        </p:txBody>
      </p:sp>
      <p:sp>
        <p:nvSpPr>
          <p:cNvPr id="3" name="Date Placeholder 2"/>
          <p:cNvSpPr>
            <a:spLocks noGrp="1"/>
          </p:cNvSpPr>
          <p:nvPr>
            <p:ph type="dt" idx="1"/>
          </p:nvPr>
        </p:nvSpPr>
        <p:spPr bwMode="auto">
          <a:xfrm>
            <a:off x="3884613" y="0"/>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t" anchorCtr="0" compatLnSpc="1">
            <a:prstTxWarp prst="textNoShape">
              <a:avLst/>
            </a:prstTxWarp>
          </a:bodyPr>
          <a:lstStyle>
            <a:lvl1pPr algn="r" defTabSz="478064">
              <a:defRPr sz="1300">
                <a:solidFill>
                  <a:schemeClr val="tx1"/>
                </a:solidFill>
              </a:defRPr>
            </a:lvl1pPr>
          </a:lstStyle>
          <a:p>
            <a:pPr>
              <a:defRPr/>
            </a:pPr>
            <a:fld id="{CC59213D-4B88-4AB4-96DF-0923D7FE1692}" type="datetimeFigureOut">
              <a:rPr lang="en-US"/>
              <a:pPr>
                <a:defRPr/>
              </a:pPr>
              <a:t>11/7/2012</a:t>
            </a:fld>
            <a:endParaRPr lang="fr-FR"/>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88258" tIns="44129" rIns="88258" bIns="44129" rtlCol="0" anchor="ctr"/>
          <a:lstStyle/>
          <a:p>
            <a:pPr lvl="0"/>
            <a:endParaRPr lang="fr-FR" noProof="0"/>
          </a:p>
        </p:txBody>
      </p:sp>
      <p:sp>
        <p:nvSpPr>
          <p:cNvPr id="5" name="Notes Placeholder 4"/>
          <p:cNvSpPr>
            <a:spLocks noGrp="1"/>
          </p:cNvSpPr>
          <p:nvPr>
            <p:ph type="body" sz="quarter" idx="3"/>
          </p:nvPr>
        </p:nvSpPr>
        <p:spPr bwMode="auto">
          <a:xfrm>
            <a:off x="685800" y="4723403"/>
            <a:ext cx="5486400" cy="447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6" name="Footer Placeholder 5"/>
          <p:cNvSpPr>
            <a:spLocks noGrp="1"/>
          </p:cNvSpPr>
          <p:nvPr>
            <p:ph type="ftr" sz="quarter" idx="4"/>
          </p:nvPr>
        </p:nvSpPr>
        <p:spPr bwMode="auto">
          <a:xfrm>
            <a:off x="0" y="9446805"/>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b" anchorCtr="0" compatLnSpc="1">
            <a:prstTxWarp prst="textNoShape">
              <a:avLst/>
            </a:prstTxWarp>
          </a:bodyPr>
          <a:lstStyle>
            <a:lvl1pPr defTabSz="478064">
              <a:defRPr sz="1300">
                <a:solidFill>
                  <a:schemeClr val="tx1"/>
                </a:solidFill>
              </a:defRPr>
            </a:lvl1pPr>
          </a:lstStyle>
          <a:p>
            <a:pPr>
              <a:defRPr/>
            </a:pPr>
            <a:endParaRPr lang="fr-FR"/>
          </a:p>
        </p:txBody>
      </p:sp>
      <p:sp>
        <p:nvSpPr>
          <p:cNvPr id="7" name="Slide Number Placeholder 6"/>
          <p:cNvSpPr>
            <a:spLocks noGrp="1"/>
          </p:cNvSpPr>
          <p:nvPr>
            <p:ph type="sldNum" sz="quarter" idx="5"/>
          </p:nvPr>
        </p:nvSpPr>
        <p:spPr bwMode="auto">
          <a:xfrm>
            <a:off x="3884613" y="9446805"/>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01" tIns="47801" rIns="95601" bIns="47801" numCol="1" anchor="b" anchorCtr="0" compatLnSpc="1">
            <a:prstTxWarp prst="textNoShape">
              <a:avLst/>
            </a:prstTxWarp>
          </a:bodyPr>
          <a:lstStyle>
            <a:lvl1pPr algn="r" defTabSz="478064">
              <a:defRPr sz="1300">
                <a:solidFill>
                  <a:schemeClr val="tx1"/>
                </a:solidFill>
              </a:defRPr>
            </a:lvl1pPr>
          </a:lstStyle>
          <a:p>
            <a:pPr>
              <a:defRPr/>
            </a:pPr>
            <a:fld id="{8D06F7BE-49B6-46C3-843B-20E0DAB32109}" type="slidenum">
              <a:rPr lang="fr-FR"/>
              <a:pPr>
                <a:defRPr/>
              </a:pPr>
              <a:t>‹#›</a:t>
            </a:fld>
            <a:endParaRPr lang="fr-FR"/>
          </a:p>
        </p:txBody>
      </p:sp>
    </p:spTree>
    <p:extLst>
      <p:ext uri="{BB962C8B-B14F-4D97-AF65-F5344CB8AC3E}">
        <p14:creationId xmlns:p14="http://schemas.microsoft.com/office/powerpoint/2010/main" val="68561785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21" eaLnBrk="0" hangingPunct="0">
              <a:defRPr sz="1200">
                <a:solidFill>
                  <a:schemeClr val="tx1"/>
                </a:solidFill>
                <a:latin typeface="Arial" charset="0"/>
                <a:ea typeface="ＭＳ Ｐゴシック" charset="0"/>
                <a:cs typeface="ＭＳ Ｐゴシック" charset="0"/>
              </a:defRPr>
            </a:lvl1pPr>
            <a:lvl2pPr marL="737825" indent="-283779" defTabSz="960121" eaLnBrk="0" hangingPunct="0">
              <a:defRPr sz="1200">
                <a:solidFill>
                  <a:schemeClr val="tx1"/>
                </a:solidFill>
                <a:latin typeface="Arial" charset="0"/>
                <a:ea typeface="ＭＳ Ｐゴシック" charset="0"/>
              </a:defRPr>
            </a:lvl2pPr>
            <a:lvl3pPr marL="1135116" indent="-227024" defTabSz="960121" eaLnBrk="0" hangingPunct="0">
              <a:defRPr sz="1200">
                <a:solidFill>
                  <a:schemeClr val="tx1"/>
                </a:solidFill>
                <a:latin typeface="Arial" charset="0"/>
                <a:ea typeface="ＭＳ Ｐゴシック" charset="0"/>
              </a:defRPr>
            </a:lvl3pPr>
            <a:lvl4pPr marL="1589163" indent="-227024" defTabSz="960121" eaLnBrk="0" hangingPunct="0">
              <a:defRPr sz="1200">
                <a:solidFill>
                  <a:schemeClr val="tx1"/>
                </a:solidFill>
                <a:latin typeface="Arial" charset="0"/>
                <a:ea typeface="ＭＳ Ｐゴシック" charset="0"/>
              </a:defRPr>
            </a:lvl4pPr>
            <a:lvl5pPr marL="2043211" indent="-227024" defTabSz="960121" eaLnBrk="0" hangingPunct="0">
              <a:defRPr sz="1200">
                <a:solidFill>
                  <a:schemeClr val="tx1"/>
                </a:solidFill>
                <a:latin typeface="Arial" charset="0"/>
                <a:ea typeface="ＭＳ Ｐゴシック" charset="0"/>
              </a:defRPr>
            </a:lvl5pPr>
            <a:lvl6pPr marL="2497256" indent="-227024" defTabSz="960121" eaLnBrk="0" fontAlgn="base" hangingPunct="0">
              <a:spcBef>
                <a:spcPct val="0"/>
              </a:spcBef>
              <a:spcAft>
                <a:spcPct val="0"/>
              </a:spcAft>
              <a:defRPr sz="1200">
                <a:solidFill>
                  <a:schemeClr val="tx1"/>
                </a:solidFill>
                <a:latin typeface="Arial" charset="0"/>
                <a:ea typeface="ＭＳ Ｐゴシック" charset="0"/>
              </a:defRPr>
            </a:lvl6pPr>
            <a:lvl7pPr marL="2951304" indent="-227024" defTabSz="960121" eaLnBrk="0" fontAlgn="base" hangingPunct="0">
              <a:spcBef>
                <a:spcPct val="0"/>
              </a:spcBef>
              <a:spcAft>
                <a:spcPct val="0"/>
              </a:spcAft>
              <a:defRPr sz="1200">
                <a:solidFill>
                  <a:schemeClr val="tx1"/>
                </a:solidFill>
                <a:latin typeface="Arial" charset="0"/>
                <a:ea typeface="ＭＳ Ｐゴシック" charset="0"/>
              </a:defRPr>
            </a:lvl7pPr>
            <a:lvl8pPr marL="3405350" indent="-227024" defTabSz="960121" eaLnBrk="0" fontAlgn="base" hangingPunct="0">
              <a:spcBef>
                <a:spcPct val="0"/>
              </a:spcBef>
              <a:spcAft>
                <a:spcPct val="0"/>
              </a:spcAft>
              <a:defRPr sz="1200">
                <a:solidFill>
                  <a:schemeClr val="tx1"/>
                </a:solidFill>
                <a:latin typeface="Arial" charset="0"/>
                <a:ea typeface="ＭＳ Ｐゴシック" charset="0"/>
              </a:defRPr>
            </a:lvl8pPr>
            <a:lvl9pPr marL="3859396" indent="-227024" defTabSz="960121"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5764D43B-909B-794F-93BD-B56D79F1DDCA}" type="slidenum">
              <a:rPr lang="en-CA" sz="1300">
                <a:latin typeface="Times New Roman" charset="0"/>
              </a:rPr>
              <a:pPr eaLnBrk="1" hangingPunct="1"/>
              <a:t>3</a:t>
            </a:fld>
            <a:endParaRPr lang="en-CA" sz="1300" dirty="0">
              <a:latin typeface="Times New Roman" charset="0"/>
            </a:endParaRPr>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xfrm>
            <a:off x="686100" y="4724533"/>
            <a:ext cx="5485805" cy="447457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CA" dirty="0" smtClean="0">
                <a:latin typeface="Calibri" charset="0"/>
                <a:ea typeface="ＭＳ Ｐゴシック" charset="0"/>
                <a:cs typeface="ＭＳ Ｐゴシック" charset="0"/>
              </a:rPr>
              <a:t>Investing in broadband is all about increasing productivity</a:t>
            </a:r>
            <a:r>
              <a:rPr lang="en-CA" baseline="0" dirty="0" smtClean="0">
                <a:latin typeface="Calibri" charset="0"/>
                <a:ea typeface="ＭＳ Ｐゴシック" charset="0"/>
                <a:cs typeface="ＭＳ Ｐゴシック" charset="0"/>
              </a:rPr>
              <a:t> and improving quality of life</a:t>
            </a:r>
            <a:r>
              <a:rPr lang="en-CA" dirty="0" smtClean="0">
                <a:latin typeface="Calibri" charset="0"/>
                <a:ea typeface="ＭＳ Ｐゴシック" charset="0"/>
                <a:cs typeface="ＭＳ Ｐゴシック" charset="0"/>
              </a:rPr>
              <a:t>. </a:t>
            </a:r>
            <a:endParaRPr lang="en-CA" dirty="0" smtClean="0"/>
          </a:p>
          <a:p>
            <a:pPr eaLnBrk="1" hangingPunct="1"/>
            <a:r>
              <a:rPr lang="en-CA" baseline="0" dirty="0" smtClean="0"/>
              <a:t>Investing in broadband requires demonstrating a positive community ROI.</a:t>
            </a:r>
            <a:endParaRPr lang="en-CA" dirty="0" smtClean="0">
              <a:latin typeface="Calibri" charset="0"/>
              <a:ea typeface="ＭＳ Ｐゴシック" charset="0"/>
              <a:cs typeface="ＭＳ Ｐゴシック" charset="0"/>
            </a:endParaRPr>
          </a:p>
          <a:p>
            <a:pPr eaLnBrk="1" hangingPunct="1"/>
            <a:r>
              <a:rPr lang="en-CA" dirty="0" smtClean="0">
                <a:latin typeface="Calibri" charset="0"/>
                <a:ea typeface="ＭＳ Ｐゴシック" charset="0"/>
                <a:cs typeface="ＭＳ Ｐゴシック" charset="0"/>
              </a:rPr>
              <a:t>Productivity,</a:t>
            </a:r>
            <a:r>
              <a:rPr lang="en-CA" baseline="0" dirty="0" smtClean="0">
                <a:latin typeface="Calibri" charset="0"/>
                <a:ea typeface="ＭＳ Ｐゴシック" charset="0"/>
                <a:cs typeface="ＭＳ Ｐゴシック" charset="0"/>
              </a:rPr>
              <a:t> transformation, innovation.</a:t>
            </a:r>
            <a:endParaRPr lang="en-CA" dirty="0" smtClean="0">
              <a:latin typeface="Calibri" charset="0"/>
              <a:ea typeface="ＭＳ Ｐゴシック" charset="0"/>
              <a:cs typeface="ＭＳ Ｐゴシック" charset="0"/>
            </a:endParaRPr>
          </a:p>
          <a:p>
            <a:pPr eaLnBrk="1" hangingPunct="1"/>
            <a:r>
              <a:rPr lang="en-CA" dirty="0" smtClean="0">
                <a:latin typeface="Calibri" charset="0"/>
                <a:ea typeface="ＭＳ Ｐゴシック" charset="0"/>
                <a:cs typeface="ＭＳ Ｐゴシック" charset="0"/>
              </a:rPr>
              <a:t>SNG’s data</a:t>
            </a:r>
            <a:r>
              <a:rPr lang="en-CA" baseline="0" dirty="0" smtClean="0">
                <a:latin typeface="Calibri" charset="0"/>
                <a:ea typeface="ＭＳ Ｐゴシック" charset="0"/>
                <a:cs typeface="ＭＳ Ｐゴシック" charset="0"/>
              </a:rPr>
              <a:t> details how b</a:t>
            </a:r>
            <a:r>
              <a:rPr lang="en-CA" dirty="0" smtClean="0">
                <a:latin typeface="Calibri" charset="0"/>
                <a:ea typeface="ＭＳ Ｐゴシック" charset="0"/>
                <a:cs typeface="ＭＳ Ｐゴシック" charset="0"/>
              </a:rPr>
              <a:t>roadband increases</a:t>
            </a:r>
            <a:r>
              <a:rPr lang="en-CA" baseline="0" dirty="0" smtClean="0">
                <a:latin typeface="Calibri" charset="0"/>
                <a:ea typeface="ＭＳ Ｐゴシック" charset="0"/>
                <a:cs typeface="ＭＳ Ｐゴシック" charset="0"/>
              </a:rPr>
              <a:t> </a:t>
            </a:r>
            <a:r>
              <a:rPr lang="en-CA" dirty="0" smtClean="0">
                <a:latin typeface="Calibri" charset="0"/>
                <a:ea typeface="ＭＳ Ｐゴシック" charset="0"/>
                <a:cs typeface="ＭＳ Ｐゴシック" charset="0"/>
              </a:rPr>
              <a:t>productivity, whether for governments, businesses, or households.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5</a:t>
            </a:fld>
            <a:endParaRPr lang="fr-FR"/>
          </a:p>
        </p:txBody>
      </p:sp>
    </p:spTree>
    <p:extLst>
      <p:ext uri="{BB962C8B-B14F-4D97-AF65-F5344CB8AC3E}">
        <p14:creationId xmlns:p14="http://schemas.microsoft.com/office/powerpoint/2010/main" val="254815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9446805"/>
            <a:ext cx="2971800" cy="49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01" tIns="47801" rIns="95601" bIns="47801" anchor="b"/>
          <a:lstStyle>
            <a:lvl1pPr defTabSz="990600" eaLnBrk="0" hangingPunct="0">
              <a:defRPr sz="1000">
                <a:solidFill>
                  <a:srgbClr val="21578A"/>
                </a:solidFill>
                <a:latin typeface="Calibri" pitchFamily="34" charset="0"/>
              </a:defRPr>
            </a:lvl1pPr>
            <a:lvl2pPr marL="742950" indent="-285750" defTabSz="990600" eaLnBrk="0" hangingPunct="0">
              <a:defRPr sz="1000">
                <a:solidFill>
                  <a:srgbClr val="21578A"/>
                </a:solidFill>
                <a:latin typeface="Calibri" pitchFamily="34" charset="0"/>
              </a:defRPr>
            </a:lvl2pPr>
            <a:lvl3pPr marL="1143000" indent="-228600" defTabSz="990600" eaLnBrk="0" hangingPunct="0">
              <a:defRPr sz="1000">
                <a:solidFill>
                  <a:srgbClr val="21578A"/>
                </a:solidFill>
                <a:latin typeface="Calibri" pitchFamily="34" charset="0"/>
              </a:defRPr>
            </a:lvl3pPr>
            <a:lvl4pPr marL="1600200" indent="-228600" defTabSz="990600" eaLnBrk="0" hangingPunct="0">
              <a:defRPr sz="1000">
                <a:solidFill>
                  <a:srgbClr val="21578A"/>
                </a:solidFill>
                <a:latin typeface="Calibri" pitchFamily="34" charset="0"/>
              </a:defRPr>
            </a:lvl4pPr>
            <a:lvl5pPr marL="2057400" indent="-228600" defTabSz="990600" eaLnBrk="0" hangingPunct="0">
              <a:defRPr sz="1000">
                <a:solidFill>
                  <a:srgbClr val="21578A"/>
                </a:solidFill>
                <a:latin typeface="Calibri" pitchFamily="34" charset="0"/>
              </a:defRPr>
            </a:lvl5pPr>
            <a:lvl6pPr marL="2514600" indent="-228600" defTabSz="990600" eaLnBrk="0" fontAlgn="base" hangingPunct="0">
              <a:spcBef>
                <a:spcPct val="0"/>
              </a:spcBef>
              <a:spcAft>
                <a:spcPct val="0"/>
              </a:spcAft>
              <a:defRPr sz="1000">
                <a:solidFill>
                  <a:srgbClr val="21578A"/>
                </a:solidFill>
                <a:latin typeface="Calibri" pitchFamily="34" charset="0"/>
              </a:defRPr>
            </a:lvl6pPr>
            <a:lvl7pPr marL="2971800" indent="-228600" defTabSz="990600" eaLnBrk="0" fontAlgn="base" hangingPunct="0">
              <a:spcBef>
                <a:spcPct val="0"/>
              </a:spcBef>
              <a:spcAft>
                <a:spcPct val="0"/>
              </a:spcAft>
              <a:defRPr sz="1000">
                <a:solidFill>
                  <a:srgbClr val="21578A"/>
                </a:solidFill>
                <a:latin typeface="Calibri" pitchFamily="34" charset="0"/>
              </a:defRPr>
            </a:lvl7pPr>
            <a:lvl8pPr marL="3429000" indent="-228600" defTabSz="990600" eaLnBrk="0" fontAlgn="base" hangingPunct="0">
              <a:spcBef>
                <a:spcPct val="0"/>
              </a:spcBef>
              <a:spcAft>
                <a:spcPct val="0"/>
              </a:spcAft>
              <a:defRPr sz="1000">
                <a:solidFill>
                  <a:srgbClr val="21578A"/>
                </a:solidFill>
                <a:latin typeface="Calibri" pitchFamily="34" charset="0"/>
              </a:defRPr>
            </a:lvl8pPr>
            <a:lvl9pPr marL="3886200" indent="-228600" defTabSz="990600" eaLnBrk="0" fontAlgn="base" hangingPunct="0">
              <a:spcBef>
                <a:spcPct val="0"/>
              </a:spcBef>
              <a:spcAft>
                <a:spcPct val="0"/>
              </a:spcAft>
              <a:defRPr sz="1000">
                <a:solidFill>
                  <a:srgbClr val="21578A"/>
                </a:solidFill>
                <a:latin typeface="Calibri" pitchFamily="34" charset="0"/>
              </a:defRPr>
            </a:lvl9pPr>
          </a:lstStyle>
          <a:p>
            <a:pPr algn="r" eaLnBrk="1" hangingPunct="1"/>
            <a:fld id="{BF642318-08A9-44FB-AFBA-45FB6CE1BB17}" type="slidenum">
              <a:rPr lang="en-CA" sz="1300">
                <a:solidFill>
                  <a:schemeClr val="tx1"/>
                </a:solidFill>
                <a:latin typeface="Times New Roman" pitchFamily="18" charset="0"/>
                <a:ea typeface="ＭＳ Ｐゴシック" pitchFamily="-86" charset="-128"/>
              </a:rPr>
              <a:pPr algn="r" eaLnBrk="1" hangingPunct="1"/>
              <a:t>6</a:t>
            </a:fld>
            <a:endParaRPr lang="en-CA" sz="1300" dirty="0">
              <a:solidFill>
                <a:schemeClr val="tx1"/>
              </a:solidFill>
              <a:latin typeface="Times New Roman" pitchFamily="18" charset="0"/>
              <a:ea typeface="ＭＳ Ｐゴシック" pitchFamily="-86" charset="-128"/>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endParaRPr lang="fr-FR" dirty="0" smtClean="0">
              <a:ea typeface="ＭＳ Ｐゴシック" pitchFamily="-8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21" eaLnBrk="0" hangingPunct="0">
              <a:defRPr sz="1200">
                <a:solidFill>
                  <a:schemeClr val="tx1"/>
                </a:solidFill>
                <a:latin typeface="Arial" charset="0"/>
                <a:ea typeface="ＭＳ Ｐゴシック" charset="0"/>
                <a:cs typeface="ＭＳ Ｐゴシック" charset="0"/>
              </a:defRPr>
            </a:lvl1pPr>
            <a:lvl2pPr marL="737825" indent="-283779" defTabSz="960121" eaLnBrk="0" hangingPunct="0">
              <a:defRPr sz="1200">
                <a:solidFill>
                  <a:schemeClr val="tx1"/>
                </a:solidFill>
                <a:latin typeface="Arial" charset="0"/>
                <a:ea typeface="ＭＳ Ｐゴシック" charset="0"/>
              </a:defRPr>
            </a:lvl2pPr>
            <a:lvl3pPr marL="1135116" indent="-227024" defTabSz="960121" eaLnBrk="0" hangingPunct="0">
              <a:defRPr sz="1200">
                <a:solidFill>
                  <a:schemeClr val="tx1"/>
                </a:solidFill>
                <a:latin typeface="Arial" charset="0"/>
                <a:ea typeface="ＭＳ Ｐゴシック" charset="0"/>
              </a:defRPr>
            </a:lvl3pPr>
            <a:lvl4pPr marL="1589163" indent="-227024" defTabSz="960121" eaLnBrk="0" hangingPunct="0">
              <a:defRPr sz="1200">
                <a:solidFill>
                  <a:schemeClr val="tx1"/>
                </a:solidFill>
                <a:latin typeface="Arial" charset="0"/>
                <a:ea typeface="ＭＳ Ｐゴシック" charset="0"/>
              </a:defRPr>
            </a:lvl4pPr>
            <a:lvl5pPr marL="2043211" indent="-227024" defTabSz="960121" eaLnBrk="0" hangingPunct="0">
              <a:defRPr sz="1200">
                <a:solidFill>
                  <a:schemeClr val="tx1"/>
                </a:solidFill>
                <a:latin typeface="Arial" charset="0"/>
                <a:ea typeface="ＭＳ Ｐゴシック" charset="0"/>
              </a:defRPr>
            </a:lvl5pPr>
            <a:lvl6pPr marL="2497256" indent="-227024" defTabSz="960121" eaLnBrk="0" fontAlgn="base" hangingPunct="0">
              <a:spcBef>
                <a:spcPct val="0"/>
              </a:spcBef>
              <a:spcAft>
                <a:spcPct val="0"/>
              </a:spcAft>
              <a:defRPr sz="1200">
                <a:solidFill>
                  <a:schemeClr val="tx1"/>
                </a:solidFill>
                <a:latin typeface="Arial" charset="0"/>
                <a:ea typeface="ＭＳ Ｐゴシック" charset="0"/>
              </a:defRPr>
            </a:lvl6pPr>
            <a:lvl7pPr marL="2951304" indent="-227024" defTabSz="960121" eaLnBrk="0" fontAlgn="base" hangingPunct="0">
              <a:spcBef>
                <a:spcPct val="0"/>
              </a:spcBef>
              <a:spcAft>
                <a:spcPct val="0"/>
              </a:spcAft>
              <a:defRPr sz="1200">
                <a:solidFill>
                  <a:schemeClr val="tx1"/>
                </a:solidFill>
                <a:latin typeface="Arial" charset="0"/>
                <a:ea typeface="ＭＳ Ｐゴシック" charset="0"/>
              </a:defRPr>
            </a:lvl7pPr>
            <a:lvl8pPr marL="3405350" indent="-227024" defTabSz="960121" eaLnBrk="0" fontAlgn="base" hangingPunct="0">
              <a:spcBef>
                <a:spcPct val="0"/>
              </a:spcBef>
              <a:spcAft>
                <a:spcPct val="0"/>
              </a:spcAft>
              <a:defRPr sz="1200">
                <a:solidFill>
                  <a:schemeClr val="tx1"/>
                </a:solidFill>
                <a:latin typeface="Arial" charset="0"/>
                <a:ea typeface="ＭＳ Ｐゴシック" charset="0"/>
              </a:defRPr>
            </a:lvl8pPr>
            <a:lvl9pPr marL="3859396" indent="-227024" defTabSz="960121"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F2E46AFE-2359-3543-AF09-A6264C45339D}" type="slidenum">
              <a:rPr lang="en-CA" sz="1300">
                <a:latin typeface="Times New Roman" charset="0"/>
              </a:rPr>
              <a:pPr eaLnBrk="1" hangingPunct="1"/>
              <a:t>7</a:t>
            </a:fld>
            <a:endParaRPr lang="en-CA" sz="1300">
              <a:latin typeface="Times New Roman" charset="0"/>
            </a:endParaRPr>
          </a:p>
        </p:txBody>
      </p:sp>
      <p:sp>
        <p:nvSpPr>
          <p:cNvPr id="51202" name="Rectangle 2"/>
          <p:cNvSpPr>
            <a:spLocks noGrp="1" noRot="1" noChangeAspec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xfrm>
            <a:off x="686100" y="4724533"/>
            <a:ext cx="5485805" cy="447457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19</a:t>
            </a:fld>
            <a:endParaRPr lang="fr-FR"/>
          </a:p>
        </p:txBody>
      </p:sp>
    </p:spTree>
    <p:extLst>
      <p:ext uri="{BB962C8B-B14F-4D97-AF65-F5344CB8AC3E}">
        <p14:creationId xmlns:p14="http://schemas.microsoft.com/office/powerpoint/2010/main" val="327402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Calibri" charset="0"/>
                <a:ea typeface="ＭＳ Ｐゴシック" charset="0"/>
                <a:cs typeface="ＭＳ Ｐゴシック" charset="0"/>
              </a:rPr>
              <a:t>SNG's data shows how connectivity has been translated into productivity through a series of adaptations to process/focus and implementation of e-solutions. It is all about productivity and figuring how to wring productivity out of infrastructure.</a:t>
            </a:r>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21</a:t>
            </a:fld>
            <a:endParaRPr lang="fr-FR"/>
          </a:p>
        </p:txBody>
      </p:sp>
    </p:spTree>
    <p:extLst>
      <p:ext uri="{BB962C8B-B14F-4D97-AF65-F5344CB8AC3E}">
        <p14:creationId xmlns:p14="http://schemas.microsoft.com/office/powerpoint/2010/main" val="254074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atin typeface="Calibri" charset="0"/>
              </a:rPr>
              <a:t>Way too busy</a:t>
            </a:r>
          </a:p>
        </p:txBody>
      </p:sp>
      <p:sp>
        <p:nvSpPr>
          <p:cNvPr id="48131" name="Slide Number Placeholder 3"/>
          <p:cNvSpPr txBox="1">
            <a:spLocks noGrp="1"/>
          </p:cNvSpPr>
          <p:nvPr/>
        </p:nvSpPr>
        <p:spPr bwMode="auto">
          <a:xfrm>
            <a:off x="3884613" y="9446678"/>
            <a:ext cx="2971800" cy="49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000">
                <a:solidFill>
                  <a:srgbClr val="21578A"/>
                </a:solidFill>
                <a:latin typeface="Calibri" charset="0"/>
                <a:ea typeface="ＭＳ Ｐゴシック" charset="0"/>
                <a:cs typeface="ＭＳ Ｐゴシック" charset="0"/>
              </a:defRPr>
            </a:lvl1pPr>
            <a:lvl2pPr marL="742950" indent="-285750" eaLnBrk="0" hangingPunct="0">
              <a:defRPr sz="1000">
                <a:solidFill>
                  <a:srgbClr val="21578A"/>
                </a:solidFill>
                <a:latin typeface="Calibri" charset="0"/>
                <a:ea typeface="ＭＳ Ｐゴシック" charset="0"/>
              </a:defRPr>
            </a:lvl2pPr>
            <a:lvl3pPr marL="1143000" indent="-228600" eaLnBrk="0" hangingPunct="0">
              <a:defRPr sz="1000">
                <a:solidFill>
                  <a:srgbClr val="21578A"/>
                </a:solidFill>
                <a:latin typeface="Calibri" charset="0"/>
                <a:ea typeface="ＭＳ Ｐゴシック" charset="0"/>
              </a:defRPr>
            </a:lvl3pPr>
            <a:lvl4pPr marL="1600200" indent="-228600" eaLnBrk="0" hangingPunct="0">
              <a:defRPr sz="1000">
                <a:solidFill>
                  <a:srgbClr val="21578A"/>
                </a:solidFill>
                <a:latin typeface="Calibri" charset="0"/>
                <a:ea typeface="ＭＳ Ｐゴシック" charset="0"/>
              </a:defRPr>
            </a:lvl4pPr>
            <a:lvl5pPr marL="2057400" indent="-228600" eaLnBrk="0" hangingPunct="0">
              <a:defRPr sz="1000">
                <a:solidFill>
                  <a:srgbClr val="21578A"/>
                </a:solidFill>
                <a:latin typeface="Calibri" charset="0"/>
                <a:ea typeface="ＭＳ Ｐゴシック" charset="0"/>
              </a:defRPr>
            </a:lvl5pPr>
            <a:lvl6pPr marL="2514600" indent="-228600" eaLnBrk="0" fontAlgn="base" hangingPunct="0">
              <a:spcBef>
                <a:spcPct val="0"/>
              </a:spcBef>
              <a:spcAft>
                <a:spcPct val="0"/>
              </a:spcAft>
              <a:defRPr sz="1000">
                <a:solidFill>
                  <a:srgbClr val="21578A"/>
                </a:solidFill>
                <a:latin typeface="Calibri" charset="0"/>
                <a:ea typeface="ＭＳ Ｐゴシック" charset="0"/>
              </a:defRPr>
            </a:lvl6pPr>
            <a:lvl7pPr marL="2971800" indent="-228600" eaLnBrk="0" fontAlgn="base" hangingPunct="0">
              <a:spcBef>
                <a:spcPct val="0"/>
              </a:spcBef>
              <a:spcAft>
                <a:spcPct val="0"/>
              </a:spcAft>
              <a:defRPr sz="1000">
                <a:solidFill>
                  <a:srgbClr val="21578A"/>
                </a:solidFill>
                <a:latin typeface="Calibri" charset="0"/>
                <a:ea typeface="ＭＳ Ｐゴシック" charset="0"/>
              </a:defRPr>
            </a:lvl7pPr>
            <a:lvl8pPr marL="3429000" indent="-228600" eaLnBrk="0" fontAlgn="base" hangingPunct="0">
              <a:spcBef>
                <a:spcPct val="0"/>
              </a:spcBef>
              <a:spcAft>
                <a:spcPct val="0"/>
              </a:spcAft>
              <a:defRPr sz="1000">
                <a:solidFill>
                  <a:srgbClr val="21578A"/>
                </a:solidFill>
                <a:latin typeface="Calibri" charset="0"/>
                <a:ea typeface="ＭＳ Ｐゴシック" charset="0"/>
              </a:defRPr>
            </a:lvl8pPr>
            <a:lvl9pPr marL="3886200" indent="-228600" eaLnBrk="0" fontAlgn="base" hangingPunct="0">
              <a:spcBef>
                <a:spcPct val="0"/>
              </a:spcBef>
              <a:spcAft>
                <a:spcPct val="0"/>
              </a:spcAft>
              <a:defRPr sz="1000">
                <a:solidFill>
                  <a:srgbClr val="21578A"/>
                </a:solidFill>
                <a:latin typeface="Calibri" charset="0"/>
                <a:ea typeface="ＭＳ Ｐゴシック" charset="0"/>
              </a:defRPr>
            </a:lvl9pPr>
          </a:lstStyle>
          <a:p>
            <a:pPr algn="r" eaLnBrk="1" hangingPunct="1"/>
            <a:fld id="{DFD99F77-1EEA-DF40-A457-0A1582153290}" type="slidenum">
              <a:rPr lang="fr-FR" sz="1200">
                <a:solidFill>
                  <a:schemeClr val="tx1"/>
                </a:solidFill>
              </a:rPr>
              <a:pPr algn="r" eaLnBrk="1" hangingPunct="1"/>
              <a:t>24</a:t>
            </a:fld>
            <a:endParaRPr lang="fr-FR"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bottom line for economic development in a region or community:</a:t>
            </a:r>
          </a:p>
          <a:p>
            <a:endParaRPr lang="en-CA" dirty="0" smtClean="0"/>
          </a:p>
          <a:p>
            <a:r>
              <a:rPr lang="en-CA" dirty="0" smtClean="0"/>
              <a:t>I would want fiber for my downtown core, schools and any business parks or industrial zones. This would make my community competitive in attracting and retaining businesses, while also supporting my region’s businesses and schools in adopting best in class Internet applications and processes that help them become sustainable and competitive.</a:t>
            </a:r>
          </a:p>
          <a:p>
            <a:endParaRPr lang="en-CA" dirty="0" smtClean="0"/>
          </a:p>
          <a:p>
            <a:r>
              <a:rPr lang="en-CA" dirty="0" smtClean="0"/>
              <a:t>For the residential and outlying rural areas, I would want a clear path to “better broadband”, but that is dependent on the community’s ROI from broadband network options. Fiber would be a ‘nice to</a:t>
            </a:r>
            <a:r>
              <a:rPr lang="en-CA" baseline="0" dirty="0" smtClean="0"/>
              <a:t> have’</a:t>
            </a:r>
            <a:r>
              <a:rPr lang="en-CA" dirty="0" smtClean="0"/>
              <a:t>, but as a ‘need to have’</a:t>
            </a:r>
            <a:r>
              <a:rPr lang="en-CA" baseline="0" dirty="0" smtClean="0"/>
              <a:t> requires demonstrating a positive community ROI.</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25</a:t>
            </a:fld>
            <a:endParaRPr lang="fr-FR"/>
          </a:p>
        </p:txBody>
      </p:sp>
    </p:spTree>
    <p:extLst>
      <p:ext uri="{BB962C8B-B14F-4D97-AF65-F5344CB8AC3E}">
        <p14:creationId xmlns:p14="http://schemas.microsoft.com/office/powerpoint/2010/main" val="1178396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rot="16200000">
            <a:off x="8216107" y="5936456"/>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2012</a:t>
            </a:r>
            <a:endParaRPr lang="fr-FR" sz="700" dirty="0"/>
          </a:p>
        </p:txBody>
      </p:sp>
      <p:pic>
        <p:nvPicPr>
          <p:cNvPr id="3" name="Picture 8" descr="full-sng-logo-with-tag[1]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0825" y="277813"/>
            <a:ext cx="4856163"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sldNum" sz="quarter" idx="10"/>
          </p:nvPr>
        </p:nvSpPr>
        <p:spPr>
          <a:xfrm>
            <a:off x="6553200" y="6245225"/>
            <a:ext cx="2133600" cy="476250"/>
          </a:xfrm>
        </p:spPr>
        <p:txBody>
          <a:bodyPr/>
          <a:lstStyle>
            <a:lvl1pPr>
              <a:defRPr sz="1400"/>
            </a:lvl1pPr>
          </a:lstStyle>
          <a:p>
            <a:pPr>
              <a:defRPr/>
            </a:pPr>
            <a:fld id="{BE153A93-9B65-496F-931B-761505353740}" type="slidenum">
              <a:rPr lang="fr-FR"/>
              <a:pPr>
                <a:defRPr/>
              </a:pPr>
              <a:t>‹#›</a:t>
            </a:fld>
            <a:endParaRPr lang="fr-FR"/>
          </a:p>
        </p:txBody>
      </p:sp>
      <p:sp>
        <p:nvSpPr>
          <p:cNvPr id="5" name="Rectangle 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www.sngroup.com</a:t>
            </a:r>
          </a:p>
        </p:txBody>
      </p:sp>
    </p:spTree>
    <p:extLst>
      <p:ext uri="{BB962C8B-B14F-4D97-AF65-F5344CB8AC3E}">
        <p14:creationId xmlns:p14="http://schemas.microsoft.com/office/powerpoint/2010/main" val="255899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sldNum" sz="quarter" idx="10"/>
          </p:nvPr>
        </p:nvSpPr>
        <p:spPr>
          <a:ln/>
        </p:spPr>
        <p:txBody>
          <a:bodyPr/>
          <a:lstStyle>
            <a:lvl1pPr>
              <a:defRPr/>
            </a:lvl1pPr>
          </a:lstStyle>
          <a:p>
            <a:pPr>
              <a:defRPr/>
            </a:pPr>
            <a:fld id="{57ADE3EC-C14F-4581-B9CD-F4213D824A2B}" type="slidenum">
              <a:rPr lang="fr-FR"/>
              <a:pPr>
                <a:defRPr/>
              </a:pPr>
              <a:t>‹#›</a:t>
            </a:fld>
            <a:endParaRPr lang="fr-FR"/>
          </a:p>
        </p:txBody>
      </p:sp>
      <p:sp>
        <p:nvSpPr>
          <p:cNvPr id="5"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198275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1300"/>
            <a:ext cx="2057400" cy="58848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41300"/>
            <a:ext cx="6019800" cy="5884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sldNum" sz="quarter" idx="10"/>
          </p:nvPr>
        </p:nvSpPr>
        <p:spPr>
          <a:ln/>
        </p:spPr>
        <p:txBody>
          <a:bodyPr/>
          <a:lstStyle>
            <a:lvl1pPr>
              <a:defRPr/>
            </a:lvl1pPr>
          </a:lstStyle>
          <a:p>
            <a:pPr>
              <a:defRPr/>
            </a:pPr>
            <a:fld id="{C688B127-5512-4151-BC8C-B22FE9187B70}" type="slidenum">
              <a:rPr lang="fr-FR"/>
              <a:pPr>
                <a:defRPr/>
              </a:pPr>
              <a:t>‹#›</a:t>
            </a:fld>
            <a:endParaRPr lang="fr-FR"/>
          </a:p>
        </p:txBody>
      </p:sp>
      <p:sp>
        <p:nvSpPr>
          <p:cNvPr id="5"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230848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41713" y="241300"/>
            <a:ext cx="5145087" cy="6508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211263"/>
            <a:ext cx="4038600" cy="491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211263"/>
            <a:ext cx="4038600" cy="2381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744913"/>
            <a:ext cx="4038600" cy="2381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7"/>
          <p:cNvSpPr>
            <a:spLocks noGrp="1" noChangeArrowheads="1"/>
          </p:cNvSpPr>
          <p:nvPr>
            <p:ph type="sldNum" sz="quarter" idx="10"/>
          </p:nvPr>
        </p:nvSpPr>
        <p:spPr>
          <a:ln/>
        </p:spPr>
        <p:txBody>
          <a:bodyPr/>
          <a:lstStyle>
            <a:lvl1pPr>
              <a:defRPr/>
            </a:lvl1pPr>
          </a:lstStyle>
          <a:p>
            <a:pPr>
              <a:defRPr/>
            </a:pPr>
            <a:fld id="{6D496FD9-E6FC-45FA-AE2B-32E3C9E8E722}" type="slidenum">
              <a:rPr lang="fr-FR"/>
              <a:pPr>
                <a:defRPr/>
              </a:pPr>
              <a:t>‹#›</a:t>
            </a:fld>
            <a:endParaRPr lang="fr-FR"/>
          </a:p>
        </p:txBody>
      </p:sp>
      <p:sp>
        <p:nvSpPr>
          <p:cNvPr id="7"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148661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5" name="Rectangle 8"/>
          <p:cNvSpPr>
            <a:spLocks noGrp="1" noChangeArrowheads="1"/>
          </p:cNvSpPr>
          <p:nvPr>
            <p:ph type="sldNum" sz="quarter" idx="11"/>
          </p:nvPr>
        </p:nvSpPr>
        <p:spPr>
          <a:ln/>
        </p:spPr>
        <p:txBody>
          <a:bodyPr/>
          <a:lstStyle>
            <a:lvl1pPr>
              <a:defRPr/>
            </a:lvl1pPr>
          </a:lstStyle>
          <a:p>
            <a:pPr>
              <a:defRPr/>
            </a:pPr>
            <a:fld id="{6E6021B3-E074-43D7-8474-02D324423B3A}" type="slidenum">
              <a:rPr lang="fr-FR"/>
              <a:pPr>
                <a:defRPr/>
              </a:pPr>
              <a:t>‹#›</a:t>
            </a:fld>
            <a:endParaRPr lang="fr-FR"/>
          </a:p>
        </p:txBody>
      </p:sp>
    </p:spTree>
    <p:extLst>
      <p:ext uri="{BB962C8B-B14F-4D97-AF65-F5344CB8AC3E}">
        <p14:creationId xmlns:p14="http://schemas.microsoft.com/office/powerpoint/2010/main" val="38432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5" name="Rectangle 8"/>
          <p:cNvSpPr>
            <a:spLocks noGrp="1" noChangeArrowheads="1"/>
          </p:cNvSpPr>
          <p:nvPr>
            <p:ph type="sldNum" sz="quarter" idx="11"/>
          </p:nvPr>
        </p:nvSpPr>
        <p:spPr>
          <a:ln/>
        </p:spPr>
        <p:txBody>
          <a:bodyPr/>
          <a:lstStyle>
            <a:lvl1pPr>
              <a:defRPr/>
            </a:lvl1pPr>
          </a:lstStyle>
          <a:p>
            <a:pPr>
              <a:defRPr/>
            </a:pPr>
            <a:fld id="{51A2B496-EC81-4513-8809-FA53725B0CEB}" type="slidenum">
              <a:rPr lang="fr-FR"/>
              <a:pPr>
                <a:defRPr/>
              </a:pPr>
              <a:t>‹#›</a:t>
            </a:fld>
            <a:endParaRPr lang="fr-FR"/>
          </a:p>
        </p:txBody>
      </p:sp>
    </p:spTree>
    <p:extLst>
      <p:ext uri="{BB962C8B-B14F-4D97-AF65-F5344CB8AC3E}">
        <p14:creationId xmlns:p14="http://schemas.microsoft.com/office/powerpoint/2010/main" val="2801065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5" name="Rectangle 8"/>
          <p:cNvSpPr>
            <a:spLocks noGrp="1" noChangeArrowheads="1"/>
          </p:cNvSpPr>
          <p:nvPr>
            <p:ph type="sldNum" sz="quarter" idx="11"/>
          </p:nvPr>
        </p:nvSpPr>
        <p:spPr>
          <a:ln/>
        </p:spPr>
        <p:txBody>
          <a:bodyPr/>
          <a:lstStyle>
            <a:lvl1pPr>
              <a:defRPr/>
            </a:lvl1pPr>
          </a:lstStyle>
          <a:p>
            <a:pPr>
              <a:defRPr/>
            </a:pPr>
            <a:fld id="{82CE3BCF-4FE4-4E5F-BE56-85E4E5D8EE25}" type="slidenum">
              <a:rPr lang="fr-FR"/>
              <a:pPr>
                <a:defRPr/>
              </a:pPr>
              <a:t>‹#›</a:t>
            </a:fld>
            <a:endParaRPr lang="fr-FR"/>
          </a:p>
        </p:txBody>
      </p:sp>
    </p:spTree>
    <p:extLst>
      <p:ext uri="{BB962C8B-B14F-4D97-AF65-F5344CB8AC3E}">
        <p14:creationId xmlns:p14="http://schemas.microsoft.com/office/powerpoint/2010/main" val="736372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6" name="Rectangle 8"/>
          <p:cNvSpPr>
            <a:spLocks noGrp="1" noChangeArrowheads="1"/>
          </p:cNvSpPr>
          <p:nvPr>
            <p:ph type="sldNum" sz="quarter" idx="11"/>
          </p:nvPr>
        </p:nvSpPr>
        <p:spPr>
          <a:ln/>
        </p:spPr>
        <p:txBody>
          <a:bodyPr/>
          <a:lstStyle>
            <a:lvl1pPr>
              <a:defRPr/>
            </a:lvl1pPr>
          </a:lstStyle>
          <a:p>
            <a:pPr>
              <a:defRPr/>
            </a:pPr>
            <a:fld id="{35A4C1C7-AC9C-490F-BA6B-4AD639217DD8}" type="slidenum">
              <a:rPr lang="fr-FR"/>
              <a:pPr>
                <a:defRPr/>
              </a:pPr>
              <a:t>‹#›</a:t>
            </a:fld>
            <a:endParaRPr lang="fr-FR"/>
          </a:p>
        </p:txBody>
      </p:sp>
    </p:spTree>
    <p:extLst>
      <p:ext uri="{BB962C8B-B14F-4D97-AF65-F5344CB8AC3E}">
        <p14:creationId xmlns:p14="http://schemas.microsoft.com/office/powerpoint/2010/main" val="271714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8" name="Rectangle 8"/>
          <p:cNvSpPr>
            <a:spLocks noGrp="1" noChangeArrowheads="1"/>
          </p:cNvSpPr>
          <p:nvPr>
            <p:ph type="sldNum" sz="quarter" idx="11"/>
          </p:nvPr>
        </p:nvSpPr>
        <p:spPr>
          <a:ln/>
        </p:spPr>
        <p:txBody>
          <a:bodyPr/>
          <a:lstStyle>
            <a:lvl1pPr>
              <a:defRPr/>
            </a:lvl1pPr>
          </a:lstStyle>
          <a:p>
            <a:pPr>
              <a:defRPr/>
            </a:pPr>
            <a:fld id="{264D7D78-2B3B-4F7B-A45E-06497B01EAAF}" type="slidenum">
              <a:rPr lang="fr-FR"/>
              <a:pPr>
                <a:defRPr/>
              </a:pPr>
              <a:t>‹#›</a:t>
            </a:fld>
            <a:endParaRPr lang="fr-FR"/>
          </a:p>
        </p:txBody>
      </p:sp>
    </p:spTree>
    <p:extLst>
      <p:ext uri="{BB962C8B-B14F-4D97-AF65-F5344CB8AC3E}">
        <p14:creationId xmlns:p14="http://schemas.microsoft.com/office/powerpoint/2010/main" val="2075866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4" name="Rectangle 8"/>
          <p:cNvSpPr>
            <a:spLocks noGrp="1" noChangeArrowheads="1"/>
          </p:cNvSpPr>
          <p:nvPr>
            <p:ph type="sldNum" sz="quarter" idx="11"/>
          </p:nvPr>
        </p:nvSpPr>
        <p:spPr>
          <a:ln/>
        </p:spPr>
        <p:txBody>
          <a:bodyPr/>
          <a:lstStyle>
            <a:lvl1pPr>
              <a:defRPr/>
            </a:lvl1pPr>
          </a:lstStyle>
          <a:p>
            <a:pPr>
              <a:defRPr/>
            </a:pPr>
            <a:fld id="{063521E0-B8C3-455F-9DD5-533AC192E897}" type="slidenum">
              <a:rPr lang="fr-FR"/>
              <a:pPr>
                <a:defRPr/>
              </a:pPr>
              <a:t>‹#›</a:t>
            </a:fld>
            <a:endParaRPr lang="fr-FR"/>
          </a:p>
        </p:txBody>
      </p:sp>
    </p:spTree>
    <p:extLst>
      <p:ext uri="{BB962C8B-B14F-4D97-AF65-F5344CB8AC3E}">
        <p14:creationId xmlns:p14="http://schemas.microsoft.com/office/powerpoint/2010/main" val="161098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3" name="Rectangle 8"/>
          <p:cNvSpPr>
            <a:spLocks noGrp="1" noChangeArrowheads="1"/>
          </p:cNvSpPr>
          <p:nvPr>
            <p:ph type="sldNum" sz="quarter" idx="11"/>
          </p:nvPr>
        </p:nvSpPr>
        <p:spPr>
          <a:ln/>
        </p:spPr>
        <p:txBody>
          <a:bodyPr/>
          <a:lstStyle>
            <a:lvl1pPr>
              <a:defRPr/>
            </a:lvl1pPr>
          </a:lstStyle>
          <a:p>
            <a:pPr>
              <a:defRPr/>
            </a:pPr>
            <a:fld id="{92F501C0-4863-424C-8C59-20DA51A41EA3}" type="slidenum">
              <a:rPr lang="fr-FR"/>
              <a:pPr>
                <a:defRPr/>
              </a:pPr>
              <a:t>‹#›</a:t>
            </a:fld>
            <a:endParaRPr lang="fr-FR"/>
          </a:p>
        </p:txBody>
      </p:sp>
    </p:spTree>
    <p:extLst>
      <p:ext uri="{BB962C8B-B14F-4D97-AF65-F5344CB8AC3E}">
        <p14:creationId xmlns:p14="http://schemas.microsoft.com/office/powerpoint/2010/main" val="64424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sldNum" sz="quarter" idx="10"/>
          </p:nvPr>
        </p:nvSpPr>
        <p:spPr>
          <a:ln/>
        </p:spPr>
        <p:txBody>
          <a:bodyPr/>
          <a:lstStyle>
            <a:lvl1pPr>
              <a:defRPr/>
            </a:lvl1pPr>
          </a:lstStyle>
          <a:p>
            <a:pPr>
              <a:defRPr/>
            </a:pPr>
            <a:fld id="{C1B260AD-733C-4824-9CB6-43150434BEE8}" type="slidenum">
              <a:rPr lang="fr-FR"/>
              <a:pPr>
                <a:defRPr/>
              </a:pPr>
              <a:t>‹#›</a:t>
            </a:fld>
            <a:endParaRPr lang="fr-FR"/>
          </a:p>
        </p:txBody>
      </p:sp>
      <p:sp>
        <p:nvSpPr>
          <p:cNvPr id="5"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252013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6" name="Rectangle 8"/>
          <p:cNvSpPr>
            <a:spLocks noGrp="1" noChangeArrowheads="1"/>
          </p:cNvSpPr>
          <p:nvPr>
            <p:ph type="sldNum" sz="quarter" idx="11"/>
          </p:nvPr>
        </p:nvSpPr>
        <p:spPr>
          <a:ln/>
        </p:spPr>
        <p:txBody>
          <a:bodyPr/>
          <a:lstStyle>
            <a:lvl1pPr>
              <a:defRPr/>
            </a:lvl1pPr>
          </a:lstStyle>
          <a:p>
            <a:pPr>
              <a:defRPr/>
            </a:pPr>
            <a:fld id="{F929EDB2-3AAE-4028-A356-0DD45440604F}" type="slidenum">
              <a:rPr lang="fr-FR"/>
              <a:pPr>
                <a:defRPr/>
              </a:pPr>
              <a:t>‹#›</a:t>
            </a:fld>
            <a:endParaRPr lang="fr-FR"/>
          </a:p>
        </p:txBody>
      </p:sp>
    </p:spTree>
    <p:extLst>
      <p:ext uri="{BB962C8B-B14F-4D97-AF65-F5344CB8AC3E}">
        <p14:creationId xmlns:p14="http://schemas.microsoft.com/office/powerpoint/2010/main" val="58421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6" name="Rectangle 8"/>
          <p:cNvSpPr>
            <a:spLocks noGrp="1" noChangeArrowheads="1"/>
          </p:cNvSpPr>
          <p:nvPr>
            <p:ph type="sldNum" sz="quarter" idx="11"/>
          </p:nvPr>
        </p:nvSpPr>
        <p:spPr>
          <a:ln/>
        </p:spPr>
        <p:txBody>
          <a:bodyPr/>
          <a:lstStyle>
            <a:lvl1pPr>
              <a:defRPr/>
            </a:lvl1pPr>
          </a:lstStyle>
          <a:p>
            <a:pPr>
              <a:defRPr/>
            </a:pPr>
            <a:fld id="{ECFE9E84-E2BA-4D9E-B88D-8C3B7F6146EE}" type="slidenum">
              <a:rPr lang="fr-FR"/>
              <a:pPr>
                <a:defRPr/>
              </a:pPr>
              <a:t>‹#›</a:t>
            </a:fld>
            <a:endParaRPr lang="fr-FR"/>
          </a:p>
        </p:txBody>
      </p:sp>
    </p:spTree>
    <p:extLst>
      <p:ext uri="{BB962C8B-B14F-4D97-AF65-F5344CB8AC3E}">
        <p14:creationId xmlns:p14="http://schemas.microsoft.com/office/powerpoint/2010/main" val="130539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5" name="Rectangle 8"/>
          <p:cNvSpPr>
            <a:spLocks noGrp="1" noChangeArrowheads="1"/>
          </p:cNvSpPr>
          <p:nvPr>
            <p:ph type="sldNum" sz="quarter" idx="11"/>
          </p:nvPr>
        </p:nvSpPr>
        <p:spPr>
          <a:ln/>
        </p:spPr>
        <p:txBody>
          <a:bodyPr/>
          <a:lstStyle>
            <a:lvl1pPr>
              <a:defRPr/>
            </a:lvl1pPr>
          </a:lstStyle>
          <a:p>
            <a:pPr>
              <a:defRPr/>
            </a:pPr>
            <a:fld id="{94BA9105-71CF-413D-86E3-ABD8323C580F}" type="slidenum">
              <a:rPr lang="fr-FR"/>
              <a:pPr>
                <a:defRPr/>
              </a:pPr>
              <a:t>‹#›</a:t>
            </a:fld>
            <a:endParaRPr lang="fr-FR"/>
          </a:p>
        </p:txBody>
      </p:sp>
    </p:spTree>
    <p:extLst>
      <p:ext uri="{BB962C8B-B14F-4D97-AF65-F5344CB8AC3E}">
        <p14:creationId xmlns:p14="http://schemas.microsoft.com/office/powerpoint/2010/main" val="164648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7"/>
          <p:cNvSpPr>
            <a:spLocks noGrp="1" noChangeArrowheads="1"/>
          </p:cNvSpPr>
          <p:nvPr>
            <p:ph type="ftr" sz="quarter" idx="10"/>
          </p:nvPr>
        </p:nvSpPr>
        <p:spPr>
          <a:ln/>
        </p:spPr>
        <p:txBody>
          <a:bodyPr/>
          <a:lstStyle>
            <a:lvl1pPr>
              <a:defRPr/>
            </a:lvl1pPr>
          </a:lstStyle>
          <a:p>
            <a:pPr>
              <a:defRPr/>
            </a:pPr>
            <a:r>
              <a:rPr lang="fr-FR"/>
              <a:t>www.sngroup.com</a:t>
            </a:r>
          </a:p>
        </p:txBody>
      </p:sp>
      <p:sp>
        <p:nvSpPr>
          <p:cNvPr id="5" name="Rectangle 8"/>
          <p:cNvSpPr>
            <a:spLocks noGrp="1" noChangeArrowheads="1"/>
          </p:cNvSpPr>
          <p:nvPr>
            <p:ph type="sldNum" sz="quarter" idx="11"/>
          </p:nvPr>
        </p:nvSpPr>
        <p:spPr>
          <a:ln/>
        </p:spPr>
        <p:txBody>
          <a:bodyPr/>
          <a:lstStyle>
            <a:lvl1pPr>
              <a:defRPr/>
            </a:lvl1pPr>
          </a:lstStyle>
          <a:p>
            <a:pPr>
              <a:defRPr/>
            </a:pPr>
            <a:fld id="{B42FCF82-122E-4D32-9219-242CE9924D79}" type="slidenum">
              <a:rPr lang="fr-FR"/>
              <a:pPr>
                <a:defRPr/>
              </a:pPr>
              <a:t>‹#›</a:t>
            </a:fld>
            <a:endParaRPr lang="fr-FR"/>
          </a:p>
        </p:txBody>
      </p:sp>
    </p:spTree>
    <p:extLst>
      <p:ext uri="{BB962C8B-B14F-4D97-AF65-F5344CB8AC3E}">
        <p14:creationId xmlns:p14="http://schemas.microsoft.com/office/powerpoint/2010/main" val="1334309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rot="16200000">
            <a:off x="8216107" y="5936456"/>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2012</a:t>
            </a:r>
            <a:endParaRPr lang="fr-FR" sz="700" dirty="0"/>
          </a:p>
        </p:txBody>
      </p:sp>
      <p:pic>
        <p:nvPicPr>
          <p:cNvPr id="3" name="Picture 8" descr="full-sng-logo-with-tag[1]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0825" y="277813"/>
            <a:ext cx="4856163"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sldNum" sz="quarter" idx="10"/>
          </p:nvPr>
        </p:nvSpPr>
        <p:spPr>
          <a:xfrm>
            <a:off x="6553200" y="6245225"/>
            <a:ext cx="2133600" cy="476250"/>
          </a:xfrm>
        </p:spPr>
        <p:txBody>
          <a:bodyPr/>
          <a:lstStyle>
            <a:lvl1pPr>
              <a:defRPr sz="1400"/>
            </a:lvl1pPr>
          </a:lstStyle>
          <a:p>
            <a:pPr>
              <a:defRPr/>
            </a:pPr>
            <a:fld id="{BE153A93-9B65-496F-931B-761505353740}" type="slidenum">
              <a:rPr lang="fr-FR"/>
              <a:pPr>
                <a:defRPr/>
              </a:pPr>
              <a:t>‹#›</a:t>
            </a:fld>
            <a:endParaRPr lang="fr-FR"/>
          </a:p>
        </p:txBody>
      </p:sp>
      <p:sp>
        <p:nvSpPr>
          <p:cNvPr id="5" name="Rectangle 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www.sngroup.com</a:t>
            </a:r>
          </a:p>
        </p:txBody>
      </p:sp>
    </p:spTree>
    <p:extLst>
      <p:ext uri="{BB962C8B-B14F-4D97-AF65-F5344CB8AC3E}">
        <p14:creationId xmlns:p14="http://schemas.microsoft.com/office/powerpoint/2010/main" val="4188960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836292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43889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8683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5084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4244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1C98E1DF-0391-46B8-8DB5-60A3A860E332}" type="slidenum">
              <a:rPr lang="fr-FR"/>
              <a:pPr>
                <a:defRPr/>
              </a:pPr>
              <a:t>‹#›</a:t>
            </a:fld>
            <a:endParaRPr lang="fr-FR"/>
          </a:p>
        </p:txBody>
      </p:sp>
      <p:sp>
        <p:nvSpPr>
          <p:cNvPr id="5"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2849337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29236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98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1189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376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3083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46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6019800" cy="4546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1907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11263"/>
            <a:ext cx="403860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11263"/>
            <a:ext cx="403860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7"/>
          <p:cNvSpPr>
            <a:spLocks noGrp="1" noChangeArrowheads="1"/>
          </p:cNvSpPr>
          <p:nvPr>
            <p:ph type="sldNum" sz="quarter" idx="10"/>
          </p:nvPr>
        </p:nvSpPr>
        <p:spPr>
          <a:ln/>
        </p:spPr>
        <p:txBody>
          <a:bodyPr/>
          <a:lstStyle>
            <a:lvl1pPr>
              <a:defRPr/>
            </a:lvl1pPr>
          </a:lstStyle>
          <a:p>
            <a:pPr>
              <a:defRPr/>
            </a:pPr>
            <a:fld id="{F2832AC5-08F0-4707-9076-72B990F80F83}" type="slidenum">
              <a:rPr lang="fr-FR"/>
              <a:pPr>
                <a:defRPr/>
              </a:pPr>
              <a:t>‹#›</a:t>
            </a:fld>
            <a:endParaRPr lang="fr-FR"/>
          </a:p>
        </p:txBody>
      </p:sp>
      <p:sp>
        <p:nvSpPr>
          <p:cNvPr id="6"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147956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7"/>
          <p:cNvSpPr>
            <a:spLocks noGrp="1" noChangeArrowheads="1"/>
          </p:cNvSpPr>
          <p:nvPr>
            <p:ph type="sldNum" sz="quarter" idx="10"/>
          </p:nvPr>
        </p:nvSpPr>
        <p:spPr>
          <a:ln/>
        </p:spPr>
        <p:txBody>
          <a:bodyPr/>
          <a:lstStyle>
            <a:lvl1pPr>
              <a:defRPr/>
            </a:lvl1pPr>
          </a:lstStyle>
          <a:p>
            <a:pPr>
              <a:defRPr/>
            </a:pPr>
            <a:fld id="{D9C4A2A7-0382-4D01-9F4C-03C8A48EDB01}" type="slidenum">
              <a:rPr lang="fr-FR"/>
              <a:pPr>
                <a:defRPr/>
              </a:pPr>
              <a:t>‹#›</a:t>
            </a:fld>
            <a:endParaRPr lang="fr-FR"/>
          </a:p>
        </p:txBody>
      </p:sp>
      <p:sp>
        <p:nvSpPr>
          <p:cNvPr id="8"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124319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CA" dirty="0"/>
          </a:p>
        </p:txBody>
      </p:sp>
      <p:sp>
        <p:nvSpPr>
          <p:cNvPr id="3" name="Rectangle 7"/>
          <p:cNvSpPr>
            <a:spLocks noGrp="1" noChangeArrowheads="1"/>
          </p:cNvSpPr>
          <p:nvPr>
            <p:ph type="sldNum" sz="quarter" idx="10"/>
          </p:nvPr>
        </p:nvSpPr>
        <p:spPr>
          <a:ln/>
        </p:spPr>
        <p:txBody>
          <a:bodyPr/>
          <a:lstStyle>
            <a:lvl1pPr>
              <a:defRPr/>
            </a:lvl1pPr>
          </a:lstStyle>
          <a:p>
            <a:pPr>
              <a:defRPr/>
            </a:pPr>
            <a:fld id="{A5435288-FD2E-440E-A9F9-5D73C8AD092C}" type="slidenum">
              <a:rPr lang="fr-FR"/>
              <a:pPr>
                <a:defRPr/>
              </a:pPr>
              <a:t>‹#›</a:t>
            </a:fld>
            <a:endParaRPr lang="fr-FR"/>
          </a:p>
        </p:txBody>
      </p:sp>
    </p:spTree>
    <p:extLst>
      <p:ext uri="{BB962C8B-B14F-4D97-AF65-F5344CB8AC3E}">
        <p14:creationId xmlns:p14="http://schemas.microsoft.com/office/powerpoint/2010/main" val="62590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41CBC24D-88C2-40C0-8CF5-726EE8A0FC75}" type="slidenum">
              <a:rPr lang="fr-FR"/>
              <a:pPr>
                <a:defRPr/>
              </a:pPr>
              <a:t>‹#›</a:t>
            </a:fld>
            <a:endParaRPr lang="fr-FR"/>
          </a:p>
        </p:txBody>
      </p:sp>
      <p:sp>
        <p:nvSpPr>
          <p:cNvPr id="3" name="Rectangle 8"/>
          <p:cNvSpPr>
            <a:spLocks noGrp="1" noChangeArrowheads="1"/>
          </p:cNvSpPr>
          <p:nvPr>
            <p:ph type="ftr" sz="quarter" idx="11"/>
          </p:nvPr>
        </p:nvSpPr>
        <p:spPr>
          <a:xfrm>
            <a:off x="450850" y="6486525"/>
            <a:ext cx="2895600" cy="341313"/>
          </a:xfrm>
          <a:prstGeom prst="rect">
            <a:avLst/>
          </a:prstGeom>
        </p:spPr>
        <p:txBody>
          <a:bodyPr/>
          <a:lstStyle>
            <a:lvl1pPr>
              <a:defRPr/>
            </a:lvl1pPr>
          </a:lstStyle>
          <a:p>
            <a:pPr>
              <a:defRPr/>
            </a:pPr>
            <a:r>
              <a:rPr lang="en-CA"/>
              <a:t>www.sngroup.com</a:t>
            </a:r>
            <a:endParaRPr lang="fr-FR" dirty="0"/>
          </a:p>
        </p:txBody>
      </p:sp>
    </p:spTree>
    <p:extLst>
      <p:ext uri="{BB962C8B-B14F-4D97-AF65-F5344CB8AC3E}">
        <p14:creationId xmlns:p14="http://schemas.microsoft.com/office/powerpoint/2010/main" val="95360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1027BC4-E86F-43C2-9A16-B932AC58B9CA}" type="slidenum">
              <a:rPr lang="fr-FR"/>
              <a:pPr>
                <a:defRPr/>
              </a:pPr>
              <a:t>‹#›</a:t>
            </a:fld>
            <a:endParaRPr lang="fr-FR"/>
          </a:p>
        </p:txBody>
      </p:sp>
      <p:sp>
        <p:nvSpPr>
          <p:cNvPr id="6"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2478219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1A0F806-D71A-40C2-8AAA-E00871C37042}" type="slidenum">
              <a:rPr lang="fr-FR"/>
              <a:pPr>
                <a:defRPr/>
              </a:pPr>
              <a:t>‹#›</a:t>
            </a:fld>
            <a:endParaRPr lang="fr-FR"/>
          </a:p>
        </p:txBody>
      </p:sp>
      <p:sp>
        <p:nvSpPr>
          <p:cNvPr id="6" name="Rectangle 8"/>
          <p:cNvSpPr>
            <a:spLocks noGrp="1" noChangeArrowheads="1"/>
          </p:cNvSpPr>
          <p:nvPr>
            <p:ph type="ftr" sz="quarter" idx="11"/>
          </p:nvPr>
        </p:nvSpPr>
        <p:spPr>
          <a:xfrm>
            <a:off x="450850" y="6486525"/>
            <a:ext cx="2895600" cy="341313"/>
          </a:xfrm>
          <a:prstGeom prst="rect">
            <a:avLst/>
          </a:prstGeom>
          <a:ln/>
        </p:spPr>
        <p:txBody>
          <a:bodyPr/>
          <a:lstStyle>
            <a:lvl1pPr>
              <a:defRPr/>
            </a:lvl1pPr>
          </a:lstStyle>
          <a:p>
            <a:pPr>
              <a:defRPr/>
            </a:pPr>
            <a:r>
              <a:rPr lang="fr-FR"/>
              <a:t>www.sngroup.com</a:t>
            </a:r>
          </a:p>
        </p:txBody>
      </p:sp>
    </p:spTree>
    <p:extLst>
      <p:ext uri="{BB962C8B-B14F-4D97-AF65-F5344CB8AC3E}">
        <p14:creationId xmlns:p14="http://schemas.microsoft.com/office/powerpoint/2010/main" val="391251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full-sng-logo-with-tag SMALL.jpg"/>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17500" y="119063"/>
            <a:ext cx="2295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7" name="Straight Connector 9"/>
          <p:cNvCxnSpPr>
            <a:cxnSpLocks noChangeShapeType="1"/>
          </p:cNvCxnSpPr>
          <p:nvPr userDrawn="1"/>
        </p:nvCxnSpPr>
        <p:spPr bwMode="auto">
          <a:xfrm>
            <a:off x="401638" y="974725"/>
            <a:ext cx="8280400" cy="0"/>
          </a:xfrm>
          <a:prstGeom prst="line">
            <a:avLst/>
          </a:prstGeom>
          <a:noFill/>
          <a:ln w="28575" algn="ctr">
            <a:solidFill>
              <a:srgbClr val="4A7EBB"/>
            </a:solidFill>
            <a:round/>
            <a:headEnd/>
            <a:tailEnd/>
          </a:ln>
          <a:extLst>
            <a:ext uri="{909E8E84-426E-40DD-AFC4-6F175D3DCCD1}">
              <a14:hiddenFill xmlns:a14="http://schemas.microsoft.com/office/drawing/2010/main">
                <a:noFill/>
              </a14:hiddenFill>
            </a:ext>
          </a:extLst>
        </p:spPr>
      </p:cxnSp>
      <p:sp>
        <p:nvSpPr>
          <p:cNvPr id="1028" name="Title Placeholder 1"/>
          <p:cNvSpPr>
            <a:spLocks noGrp="1"/>
          </p:cNvSpPr>
          <p:nvPr>
            <p:ph type="title"/>
          </p:nvPr>
        </p:nvSpPr>
        <p:spPr bwMode="auto">
          <a:xfrm>
            <a:off x="3541713" y="241300"/>
            <a:ext cx="51450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Text Placeholder 2"/>
          <p:cNvSpPr>
            <a:spLocks noGrp="1"/>
          </p:cNvSpPr>
          <p:nvPr>
            <p:ph type="body" idx="1"/>
          </p:nvPr>
        </p:nvSpPr>
        <p:spPr bwMode="auto">
          <a:xfrm>
            <a:off x="457200" y="1211263"/>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ChangeArrowheads="1"/>
          </p:cNvSpPr>
          <p:nvPr userDrawn="1"/>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sp>
        <p:nvSpPr>
          <p:cNvPr id="39943" name="Rectangle 7"/>
          <p:cNvSpPr>
            <a:spLocks noGrp="1" noChangeArrowheads="1"/>
          </p:cNvSpPr>
          <p:nvPr>
            <p:ph type="sldNum" sz="quarter" idx="4"/>
          </p:nvPr>
        </p:nvSpPr>
        <p:spPr bwMode="auto">
          <a:xfrm>
            <a:off x="7874000" y="6380163"/>
            <a:ext cx="9461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57AE0EA-2DCA-4333-997E-84C25530B117}"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4074" r:id="rId1"/>
    <p:sldLayoutId id="2147484042" r:id="rId2"/>
    <p:sldLayoutId id="2147484043" r:id="rId3"/>
    <p:sldLayoutId id="2147484044" r:id="rId4"/>
    <p:sldLayoutId id="2147484045" r:id="rId5"/>
    <p:sldLayoutId id="2147484046" r:id="rId6"/>
    <p:sldLayoutId id="2147484075" r:id="rId7"/>
    <p:sldLayoutId id="2147484047" r:id="rId8"/>
    <p:sldLayoutId id="2147484048" r:id="rId9"/>
    <p:sldLayoutId id="2147484049" r:id="rId10"/>
    <p:sldLayoutId id="2147484050" r:id="rId11"/>
    <p:sldLayoutId id="2147484051" r:id="rId12"/>
  </p:sldLayoutIdLst>
  <p:hf hdr="0" dt="0"/>
  <p:txStyles>
    <p:title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p:titleStyle>
    <p:body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639" name="Rectangle 7"/>
          <p:cNvSpPr>
            <a:spLocks noGrp="1" noChangeArrowheads="1"/>
          </p:cNvSpPr>
          <p:nvPr>
            <p:ph type="ftr" sz="quarter" idx="3"/>
          </p:nvPr>
        </p:nvSpPr>
        <p:spPr bwMode="auto">
          <a:xfrm>
            <a:off x="450850" y="6497638"/>
            <a:ext cx="28956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75000"/>
              </a:lnSpc>
              <a:defRPr/>
            </a:lvl1pPr>
          </a:lstStyle>
          <a:p>
            <a:pPr>
              <a:defRPr/>
            </a:pPr>
            <a:r>
              <a:rPr lang="fr-FR" dirty="0" err="1"/>
              <a:t>www.sngroup.com</a:t>
            </a:r>
            <a:endParaRPr lang="fr-FR" dirty="0"/>
          </a:p>
        </p:txBody>
      </p:sp>
      <p:sp>
        <p:nvSpPr>
          <p:cNvPr id="69640" name="Rectangle 8"/>
          <p:cNvSpPr>
            <a:spLocks noGrp="1" noChangeArrowheads="1"/>
          </p:cNvSpPr>
          <p:nvPr>
            <p:ph type="sldNum" sz="quarter" idx="4"/>
          </p:nvPr>
        </p:nvSpPr>
        <p:spPr bwMode="auto">
          <a:xfrm>
            <a:off x="7874000" y="6380163"/>
            <a:ext cx="9461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8D12005-4CDC-472A-A92E-A4C54F8BF6A7}" type="slidenum">
              <a:rPr lang="fr-FR"/>
              <a:pPr>
                <a:defRPr/>
              </a:pPr>
              <a:t>‹#›</a:t>
            </a:fld>
            <a:endParaRPr lang="fr-FR"/>
          </a:p>
        </p:txBody>
      </p:sp>
      <p:sp>
        <p:nvSpPr>
          <p:cNvPr id="2052" name="Rectangle 9"/>
          <p:cNvSpPr>
            <a:spLocks noChangeArrowheads="1"/>
          </p:cNvSpPr>
          <p:nvPr userDrawn="1"/>
        </p:nvSpPr>
        <p:spPr bwMode="auto">
          <a:xfrm rot="-5400000">
            <a:off x="8216107" y="5936456"/>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2012</a:t>
            </a:r>
            <a:endParaRPr lang="fr-FR" sz="700" dirty="0"/>
          </a:p>
        </p:txBody>
      </p:sp>
      <p:pic>
        <p:nvPicPr>
          <p:cNvPr id="2053" name="Picture 8" descr="full-sng-logo-with-tag SMALL.jpg"/>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17500" y="119063"/>
            <a:ext cx="2295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7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325563" y="5495925"/>
            <a:ext cx="42084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Let’s connect !</a:t>
            </a:r>
          </a:p>
        </p:txBody>
      </p:sp>
      <p:pic>
        <p:nvPicPr>
          <p:cNvPr id="3075" name="Picture 1" descr="index_puzzle.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23813" y="1216025"/>
            <a:ext cx="50863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9"/>
          <p:cNvSpPr>
            <a:spLocks noChangeArrowheads="1"/>
          </p:cNvSpPr>
          <p:nvPr userDrawn="1"/>
        </p:nvSpPr>
        <p:spPr bwMode="auto">
          <a:xfrm>
            <a:off x="4843463" y="3548063"/>
            <a:ext cx="397033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a:lnSpc>
                <a:spcPts val="20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r>
              <a:rPr lang="en-GB" sz="1800" b="1">
                <a:solidFill>
                  <a:schemeClr val="tx1"/>
                </a:solidFill>
                <a:latin typeface="Arial" pitchFamily="34" charset="0"/>
                <a:cs typeface="Lucida Sans Unicode" pitchFamily="34" charset="0"/>
              </a:rPr>
              <a:t>Michael Curri, CEO</a:t>
            </a:r>
          </a:p>
          <a:p>
            <a:pPr defTabSz="449263">
              <a:lnSpc>
                <a:spcPts val="20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r>
              <a:rPr lang="en-GB" sz="1800" b="1">
                <a:solidFill>
                  <a:schemeClr val="tx1"/>
                </a:solidFill>
                <a:latin typeface="Arial" pitchFamily="34" charset="0"/>
                <a:cs typeface="Lucida Sans Unicode" pitchFamily="34" charset="0"/>
              </a:rPr>
              <a:t>Strategic Networks Group, Inc.</a:t>
            </a:r>
          </a:p>
          <a:p>
            <a:pPr defTabSz="449263">
              <a:lnSpc>
                <a:spcPts val="10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endParaRPr lang="en-GB" sz="1800" b="1" i="1">
              <a:solidFill>
                <a:schemeClr val="tx1"/>
              </a:solidFill>
              <a:latin typeface="Arial" pitchFamily="34" charset="0"/>
              <a:cs typeface="Lucida Sans Unicode" pitchFamily="34" charset="0"/>
            </a:endParaRPr>
          </a:p>
          <a:p>
            <a:pPr defTabSz="449263">
              <a:lnSpc>
                <a:spcPts val="18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r>
              <a:rPr lang="en-GB" sz="1800">
                <a:solidFill>
                  <a:schemeClr val="tx1"/>
                </a:solidFill>
                <a:latin typeface="Arial" pitchFamily="34" charset="0"/>
                <a:cs typeface="Lucida Sans Unicode" pitchFamily="34" charset="0"/>
              </a:rPr>
              <a:t>North America 	  </a:t>
            </a:r>
            <a:r>
              <a:rPr lang="en-GB" sz="1800">
                <a:solidFill>
                  <a:schemeClr val="tx1"/>
                </a:solidFill>
                <a:latin typeface="Arial" pitchFamily="34" charset="0"/>
                <a:cs typeface="Lucida Sans Unicode" pitchFamily="34" charset="0"/>
                <a:sym typeface="Wingdings" pitchFamily="2" charset="2"/>
              </a:rPr>
              <a:t></a:t>
            </a:r>
            <a:r>
              <a:rPr lang="en-GB" sz="1800">
                <a:solidFill>
                  <a:schemeClr val="tx1"/>
                </a:solidFill>
                <a:latin typeface="Arial" pitchFamily="34" charset="0"/>
                <a:cs typeface="Lucida Sans Unicode" pitchFamily="34" charset="0"/>
              </a:rPr>
              <a:t>+ 1.888.815.2764</a:t>
            </a:r>
          </a:p>
          <a:p>
            <a:pPr defTabSz="449263">
              <a:lnSpc>
                <a:spcPts val="18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r>
              <a:rPr lang="en-GB" sz="1800">
                <a:solidFill>
                  <a:schemeClr val="tx1"/>
                </a:solidFill>
                <a:latin typeface="Arial" pitchFamily="34" charset="0"/>
                <a:cs typeface="Lucida Sans Unicode" pitchFamily="34" charset="0"/>
              </a:rPr>
              <a:t>All other areas    </a:t>
            </a:r>
            <a:r>
              <a:rPr lang="en-GB" sz="1800">
                <a:solidFill>
                  <a:schemeClr val="tx1"/>
                </a:solidFill>
                <a:latin typeface="Arial" pitchFamily="34" charset="0"/>
                <a:cs typeface="Lucida Sans Unicode" pitchFamily="34" charset="0"/>
                <a:sym typeface="Wingdings" pitchFamily="2" charset="2"/>
              </a:rPr>
              <a:t></a:t>
            </a:r>
            <a:r>
              <a:rPr lang="en-GB" sz="1800">
                <a:solidFill>
                  <a:schemeClr val="tx1"/>
                </a:solidFill>
                <a:latin typeface="Arial" pitchFamily="34" charset="0"/>
                <a:cs typeface="Lucida Sans Unicode" pitchFamily="34" charset="0"/>
              </a:rPr>
              <a:t>+ 1.202.683.6764</a:t>
            </a:r>
          </a:p>
          <a:p>
            <a:pPr defTabSz="449263">
              <a:lnSpc>
                <a:spcPts val="18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r>
              <a:rPr lang="en-GB" sz="1800">
                <a:solidFill>
                  <a:schemeClr val="tx1"/>
                </a:solidFill>
                <a:latin typeface="Arial" pitchFamily="34" charset="0"/>
                <a:cs typeface="Lucida Sans Unicode" pitchFamily="34" charset="0"/>
              </a:rPr>
              <a:t>mcurri@sngroup.com</a:t>
            </a:r>
          </a:p>
          <a:p>
            <a:pPr defTabSz="449263">
              <a:lnSpc>
                <a:spcPts val="1800"/>
              </a:lnSpc>
              <a:spcBef>
                <a:spcPct val="25000"/>
              </a:spcBef>
              <a:buClr>
                <a:srgbClr val="003399"/>
              </a:buClr>
              <a:buSzPct val="100000"/>
              <a:buFont typeface="Arial" pitchFamily="34" charset="0"/>
              <a:buNone/>
              <a:tabLst>
                <a:tab pos="0" algn="l"/>
                <a:tab pos="3770313" algn="r"/>
                <a:tab pos="4572000" algn="l"/>
                <a:tab pos="5486400" algn="l"/>
                <a:tab pos="6400800" algn="l"/>
                <a:tab pos="7315200" algn="l"/>
                <a:tab pos="8229600" algn="l"/>
                <a:tab pos="9144000" algn="l"/>
                <a:tab pos="10058400" algn="l"/>
              </a:tabLst>
            </a:pPr>
            <a:endParaRPr lang="en-GB" sz="1800">
              <a:solidFill>
                <a:schemeClr val="tx1"/>
              </a:solidFill>
              <a:latin typeface="Arial" pitchFamily="34" charset="0"/>
              <a:cs typeface="Lucida Sans Unicode" pitchFamily="34" charset="0"/>
            </a:endParaRPr>
          </a:p>
        </p:txBody>
      </p:sp>
      <p:sp>
        <p:nvSpPr>
          <p:cNvPr id="3077" name="Title Placeholder 1"/>
          <p:cNvSpPr>
            <a:spLocks/>
          </p:cNvSpPr>
          <p:nvPr/>
        </p:nvSpPr>
        <p:spPr bwMode="auto">
          <a:xfrm>
            <a:off x="2225675" y="565150"/>
            <a:ext cx="42084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US" sz="4400"/>
              <a:t>Thank-you</a:t>
            </a:r>
          </a:p>
        </p:txBody>
      </p:sp>
      <p:sp>
        <p:nvSpPr>
          <p:cNvPr id="3078" name="Title Placeholder 1"/>
          <p:cNvSpPr>
            <a:spLocks/>
          </p:cNvSpPr>
          <p:nvPr/>
        </p:nvSpPr>
        <p:spPr bwMode="auto">
          <a:xfrm>
            <a:off x="2219325" y="6132513"/>
            <a:ext cx="399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US" sz="4400"/>
              <a:t>www.sngroup.com</a:t>
            </a: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hf hdr="0" dt="0"/>
  <p:txStyles>
    <p:titleStyle>
      <a:lvl1pPr algn="ctr" rtl="0" eaLnBrk="0" fontAlgn="base" hangingPunct="0">
        <a:spcBef>
          <a:spcPct val="0"/>
        </a:spcBef>
        <a:spcAft>
          <a:spcPct val="0"/>
        </a:spcAft>
        <a:defRPr sz="4400">
          <a:solidFill>
            <a:srgbClr val="21578A"/>
          </a:solidFill>
          <a:latin typeface="+mj-lt"/>
          <a:ea typeface="+mj-ea"/>
          <a:cs typeface="+mj-cs"/>
        </a:defRPr>
      </a:lvl1pPr>
      <a:lvl2pPr algn="ctr" rtl="0" eaLnBrk="0" fontAlgn="base" hangingPunct="0">
        <a:spcBef>
          <a:spcPct val="0"/>
        </a:spcBef>
        <a:spcAft>
          <a:spcPct val="0"/>
        </a:spcAft>
        <a:defRPr sz="4400">
          <a:solidFill>
            <a:srgbClr val="21578A"/>
          </a:solidFill>
          <a:latin typeface="Calibri" pitchFamily="34" charset="0"/>
        </a:defRPr>
      </a:lvl2pPr>
      <a:lvl3pPr algn="ctr" rtl="0" eaLnBrk="0" fontAlgn="base" hangingPunct="0">
        <a:spcBef>
          <a:spcPct val="0"/>
        </a:spcBef>
        <a:spcAft>
          <a:spcPct val="0"/>
        </a:spcAft>
        <a:defRPr sz="4400">
          <a:solidFill>
            <a:srgbClr val="21578A"/>
          </a:solidFill>
          <a:latin typeface="Calibri" pitchFamily="34" charset="0"/>
        </a:defRPr>
      </a:lvl3pPr>
      <a:lvl4pPr algn="ctr" rtl="0" eaLnBrk="0" fontAlgn="base" hangingPunct="0">
        <a:spcBef>
          <a:spcPct val="0"/>
        </a:spcBef>
        <a:spcAft>
          <a:spcPct val="0"/>
        </a:spcAft>
        <a:defRPr sz="4400">
          <a:solidFill>
            <a:srgbClr val="21578A"/>
          </a:solidFill>
          <a:latin typeface="Calibri" pitchFamily="34" charset="0"/>
        </a:defRPr>
      </a:lvl4pPr>
      <a:lvl5pPr algn="ctr" rtl="0" eaLnBrk="0" fontAlgn="base" hangingPunct="0">
        <a:spcBef>
          <a:spcPct val="0"/>
        </a:spcBef>
        <a:spcAft>
          <a:spcPct val="0"/>
        </a:spcAft>
        <a:defRPr sz="4400">
          <a:solidFill>
            <a:srgbClr val="21578A"/>
          </a:solidFill>
          <a:latin typeface="Calibri" pitchFamily="34" charset="0"/>
        </a:defRPr>
      </a:lvl5pPr>
      <a:lvl6pPr marL="457200" algn="ctr" rtl="0" fontAlgn="base">
        <a:spcBef>
          <a:spcPct val="0"/>
        </a:spcBef>
        <a:spcAft>
          <a:spcPct val="0"/>
        </a:spcAft>
        <a:defRPr sz="4400">
          <a:solidFill>
            <a:srgbClr val="21578A"/>
          </a:solidFill>
          <a:latin typeface="Calibri" pitchFamily="34" charset="0"/>
        </a:defRPr>
      </a:lvl6pPr>
      <a:lvl7pPr marL="914400" algn="ctr" rtl="0" fontAlgn="base">
        <a:spcBef>
          <a:spcPct val="0"/>
        </a:spcBef>
        <a:spcAft>
          <a:spcPct val="0"/>
        </a:spcAft>
        <a:defRPr sz="4400">
          <a:solidFill>
            <a:srgbClr val="21578A"/>
          </a:solidFill>
          <a:latin typeface="Calibri" pitchFamily="34" charset="0"/>
        </a:defRPr>
      </a:lvl7pPr>
      <a:lvl8pPr marL="1371600" algn="ctr" rtl="0" fontAlgn="base">
        <a:spcBef>
          <a:spcPct val="0"/>
        </a:spcBef>
        <a:spcAft>
          <a:spcPct val="0"/>
        </a:spcAft>
        <a:defRPr sz="4400">
          <a:solidFill>
            <a:srgbClr val="21578A"/>
          </a:solidFill>
          <a:latin typeface="Calibri" pitchFamily="34" charset="0"/>
        </a:defRPr>
      </a:lvl8pPr>
      <a:lvl9pPr marL="1828800" algn="ctr" rtl="0" fontAlgn="base">
        <a:spcBef>
          <a:spcPct val="0"/>
        </a:spcBef>
        <a:spcAft>
          <a:spcPct val="0"/>
        </a:spcAft>
        <a:defRPr sz="4400">
          <a:solidFill>
            <a:srgbClr val="21578A"/>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4.jpg"/><Relationship Id="rId16"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emf"/><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7.jpg"/><Relationship Id="rId7"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2"/>
          <p:cNvSpPr txBox="1">
            <a:spLocks noChangeArrowheads="1"/>
          </p:cNvSpPr>
          <p:nvPr/>
        </p:nvSpPr>
        <p:spPr bwMode="auto">
          <a:xfrm>
            <a:off x="219074" y="2301875"/>
            <a:ext cx="8683625" cy="15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The Impacts of Broadband </a:t>
            </a:r>
          </a:p>
          <a:p>
            <a:pPr algn="ctr" eaLnBrk="1" hangingPunct="1">
              <a:lnSpc>
                <a:spcPct val="95000"/>
              </a:lnSpc>
            </a:pPr>
            <a:r>
              <a:rPr lang="en-US" sz="3200" dirty="0" smtClean="0">
                <a:solidFill>
                  <a:srgbClr val="007700"/>
                </a:solidFill>
              </a:rPr>
              <a:t>Research Findings from the Broadband Economists</a:t>
            </a:r>
            <a:endParaRPr lang="en-US" sz="3200" b="1" dirty="0">
              <a:solidFill>
                <a:srgbClr val="007700"/>
              </a:solidFill>
              <a:ea typeface="ＭＳ Ｐゴシック" pitchFamily="-86" charset="-128"/>
            </a:endParaRPr>
          </a:p>
        </p:txBody>
      </p:sp>
      <p:sp>
        <p:nvSpPr>
          <p:cNvPr id="6" name="Rectangle 2"/>
          <p:cNvSpPr txBox="1">
            <a:spLocks noChangeArrowheads="1"/>
          </p:cNvSpPr>
          <p:nvPr/>
        </p:nvSpPr>
        <p:spPr bwMode="auto">
          <a:xfrm>
            <a:off x="977900" y="4736234"/>
            <a:ext cx="7264400" cy="21217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marL="0" indent="0" eaLnBrk="1" hangingPunct="1">
              <a:lnSpc>
                <a:spcPct val="90000"/>
              </a:lnSpc>
              <a:spcBef>
                <a:spcPts val="0"/>
              </a:spcBef>
              <a:spcAft>
                <a:spcPts val="0"/>
              </a:spcAft>
              <a:buNone/>
            </a:pPr>
            <a:r>
              <a:rPr lang="en-CA" sz="1800" b="1" dirty="0" smtClean="0">
                <a:latin typeface="Calibri" pitchFamily="34" charset="0"/>
              </a:rPr>
              <a:t>		</a:t>
            </a:r>
            <a:r>
              <a:rPr lang="en-CA" sz="1800" b="1" dirty="0" smtClean="0">
                <a:solidFill>
                  <a:schemeClr val="tx2"/>
                </a:solidFill>
                <a:latin typeface="Calibri" pitchFamily="34" charset="0"/>
              </a:rPr>
              <a:t>Michael </a:t>
            </a:r>
            <a:r>
              <a:rPr lang="en-CA" sz="1800" b="1" dirty="0" err="1" smtClean="0">
                <a:solidFill>
                  <a:schemeClr val="tx2"/>
                </a:solidFill>
                <a:latin typeface="Calibri" pitchFamily="34" charset="0"/>
              </a:rPr>
              <a:t>Curri</a:t>
            </a:r>
            <a:r>
              <a:rPr lang="en-CA" sz="1800" b="1" dirty="0" smtClean="0">
                <a:solidFill>
                  <a:schemeClr val="tx2"/>
                </a:solidFill>
                <a:latin typeface="Calibri" pitchFamily="34" charset="0"/>
              </a:rPr>
              <a:t> </a:t>
            </a:r>
            <a:r>
              <a:rPr lang="en-CA" sz="1800" b="1" dirty="0" smtClean="0">
                <a:latin typeface="Calibri" pitchFamily="34" charset="0"/>
              </a:rPr>
              <a:t>							</a:t>
            </a:r>
            <a:r>
              <a:rPr lang="en-US" sz="1800" b="1" dirty="0" smtClean="0">
                <a:solidFill>
                  <a:srgbClr val="1F497D"/>
                </a:solidFill>
                <a:latin typeface="Calibri" pitchFamily="34" charset="0"/>
              </a:rPr>
              <a:t>Doug </a:t>
            </a:r>
            <a:r>
              <a:rPr lang="en-US" sz="1800" b="1" dirty="0">
                <a:solidFill>
                  <a:srgbClr val="1F497D"/>
                </a:solidFill>
                <a:latin typeface="Calibri" pitchFamily="34" charset="0"/>
              </a:rPr>
              <a:t>Adams</a:t>
            </a:r>
            <a:endParaRPr lang="en-CA" sz="1800" b="1" dirty="0">
              <a:solidFill>
                <a:srgbClr val="1F497D"/>
              </a:solidFill>
              <a:latin typeface="Calibri" pitchFamily="34" charset="0"/>
            </a:endParaRPr>
          </a:p>
          <a:p>
            <a:pPr marL="0" indent="0" eaLnBrk="1" hangingPunct="1">
              <a:lnSpc>
                <a:spcPct val="90000"/>
              </a:lnSpc>
              <a:spcBef>
                <a:spcPts val="0"/>
              </a:spcBef>
              <a:spcAft>
                <a:spcPts val="0"/>
              </a:spcAft>
              <a:buNone/>
            </a:pPr>
            <a:r>
              <a:rPr lang="en-US" sz="1800" dirty="0" smtClean="0">
                <a:latin typeface="Calibri" pitchFamily="34" charset="0"/>
              </a:rPr>
              <a:t>	 	   President 						Head </a:t>
            </a:r>
            <a:r>
              <a:rPr lang="en-US" sz="1800" dirty="0">
                <a:latin typeface="Calibri" pitchFamily="34" charset="0"/>
              </a:rPr>
              <a:t>of Communications</a:t>
            </a:r>
          </a:p>
          <a:p>
            <a:pPr marL="0" indent="0" eaLnBrk="1" hangingPunct="1">
              <a:lnSpc>
                <a:spcPct val="90000"/>
              </a:lnSpc>
              <a:spcBef>
                <a:spcPts val="0"/>
              </a:spcBef>
              <a:spcAft>
                <a:spcPts val="0"/>
              </a:spcAft>
              <a:buNone/>
            </a:pPr>
            <a:endParaRPr lang="en-US" sz="1800" dirty="0" smtClean="0">
              <a:latin typeface="Calibri" pitchFamily="34" charset="0"/>
            </a:endParaRPr>
          </a:p>
          <a:p>
            <a:pPr marL="0" indent="0" algn="ctr" eaLnBrk="1" hangingPunct="1">
              <a:lnSpc>
                <a:spcPct val="90000"/>
              </a:lnSpc>
              <a:spcBef>
                <a:spcPts val="0"/>
              </a:spcBef>
              <a:spcAft>
                <a:spcPts val="0"/>
              </a:spcAft>
              <a:buNone/>
            </a:pPr>
            <a:endParaRPr lang="en-US" sz="1800" dirty="0">
              <a:latin typeface="Calibri" pitchFamily="34" charset="0"/>
            </a:endParaRPr>
          </a:p>
          <a:p>
            <a:pPr marL="0" indent="0" algn="ctr" eaLnBrk="1" hangingPunct="1">
              <a:lnSpc>
                <a:spcPct val="90000"/>
              </a:lnSpc>
              <a:spcBef>
                <a:spcPct val="0"/>
              </a:spcBef>
              <a:spcAft>
                <a:spcPts val="0"/>
              </a:spcAft>
              <a:buNone/>
            </a:pPr>
            <a:r>
              <a:rPr lang="hu-HU" sz="1800" b="1" dirty="0" smtClean="0">
                <a:latin typeface="Calibri" pitchFamily="34" charset="0"/>
              </a:rPr>
              <a:t>Blandin Foundation Conference Webinar</a:t>
            </a:r>
          </a:p>
          <a:p>
            <a:pPr marL="0" indent="0" algn="ctr" eaLnBrk="1" hangingPunct="1">
              <a:lnSpc>
                <a:spcPct val="90000"/>
              </a:lnSpc>
              <a:spcBef>
                <a:spcPct val="0"/>
              </a:spcBef>
              <a:spcAft>
                <a:spcPts val="0"/>
              </a:spcAft>
              <a:buNone/>
            </a:pPr>
            <a:r>
              <a:rPr lang="en-CA" sz="1800" dirty="0" smtClean="0">
                <a:latin typeface="Calibri" pitchFamily="34" charset="0"/>
              </a:rPr>
              <a:t>November 8, </a:t>
            </a:r>
            <a:r>
              <a:rPr lang="en-CA" sz="1800" dirty="0">
                <a:latin typeface="Calibri" pitchFamily="34" charset="0"/>
              </a:rPr>
              <a:t>2012 - </a:t>
            </a:r>
            <a:r>
              <a:rPr lang="en-CA" sz="1600" dirty="0">
                <a:latin typeface="Calibri" pitchFamily="34" charset="0"/>
              </a:rPr>
              <a:t>Minnesota</a:t>
            </a:r>
            <a:endParaRPr lang="en-CA" sz="1800" dirty="0">
              <a:latin typeface="Calibri" pitchFamily="34" charset="0"/>
            </a:endParaRPr>
          </a:p>
        </p:txBody>
      </p:sp>
    </p:spTree>
    <p:extLst>
      <p:ext uri="{BB962C8B-B14F-4D97-AF65-F5344CB8AC3E}">
        <p14:creationId xmlns:p14="http://schemas.microsoft.com/office/powerpoint/2010/main" val="333784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dirty="0" smtClean="0"/>
              <a:t>Technology’s</a:t>
            </a:r>
            <a:r>
              <a:rPr lang="en-US" sz="2800" dirty="0" smtClean="0"/>
              <a:t> Adoption Groups</a:t>
            </a:r>
            <a:endParaRPr lang="en-US" sz="2800" dirty="0"/>
          </a:p>
        </p:txBody>
      </p:sp>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10</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28" y="3006727"/>
            <a:ext cx="8801849" cy="337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500151" y="1154114"/>
            <a:ext cx="8229600" cy="1741486"/>
          </a:xfrm>
          <a:prstGeom prst="rect">
            <a:avLst/>
          </a:prstGeom>
        </p:spPr>
        <p:txBody>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defTabSz="457200" eaLnBrk="1" hangingPunct="1">
              <a:lnSpc>
                <a:spcPct val="100000"/>
              </a:lnSpc>
              <a:spcBef>
                <a:spcPts val="600"/>
              </a:spcBef>
              <a:spcAft>
                <a:spcPts val="1100"/>
              </a:spcAft>
              <a:buSzPct val="130000"/>
              <a:buFont typeface="Arial" pitchFamily="34" charset="0"/>
              <a:buBlip>
                <a:blip r:embed="rId3"/>
              </a:buBlip>
            </a:pPr>
            <a:r>
              <a:rPr lang="en-US" sz="2000" dirty="0" smtClean="0">
                <a:solidFill>
                  <a:srgbClr val="000000"/>
                </a:solidFill>
                <a:latin typeface="Calibri" pitchFamily="34" charset="0"/>
              </a:rPr>
              <a:t>We all tend to fall somewhere on the “technology adoption curve”</a:t>
            </a:r>
          </a:p>
          <a:p>
            <a:pPr defTabSz="457200" eaLnBrk="1" hangingPunct="1">
              <a:lnSpc>
                <a:spcPct val="100000"/>
              </a:lnSpc>
              <a:spcBef>
                <a:spcPts val="600"/>
              </a:spcBef>
              <a:spcAft>
                <a:spcPts val="1100"/>
              </a:spcAft>
              <a:buSzPct val="130000"/>
              <a:buFont typeface="Arial" pitchFamily="34" charset="0"/>
              <a:buBlip>
                <a:blip r:embed="rId3"/>
              </a:buBlip>
            </a:pPr>
            <a:r>
              <a:rPr lang="en-US" sz="2000" dirty="0" smtClean="0">
                <a:solidFill>
                  <a:srgbClr val="000000"/>
                </a:solidFill>
                <a:latin typeface="Calibri" pitchFamily="34" charset="0"/>
              </a:rPr>
              <a:t>“Innovators” alone will not create a sustainable network</a:t>
            </a:r>
          </a:p>
          <a:p>
            <a:pPr defTabSz="457200" eaLnBrk="1" hangingPunct="1">
              <a:lnSpc>
                <a:spcPct val="100000"/>
              </a:lnSpc>
              <a:spcBef>
                <a:spcPts val="600"/>
              </a:spcBef>
              <a:spcAft>
                <a:spcPts val="1100"/>
              </a:spcAft>
              <a:buSzPct val="130000"/>
              <a:buFont typeface="Arial" pitchFamily="34" charset="0"/>
              <a:buBlip>
                <a:blip r:embed="rId3"/>
              </a:buBlip>
            </a:pPr>
            <a:r>
              <a:rPr lang="en-US" sz="2000" dirty="0" smtClean="0">
                <a:solidFill>
                  <a:srgbClr val="000000"/>
                </a:solidFill>
                <a:latin typeface="Calibri" pitchFamily="34" charset="0"/>
              </a:rPr>
              <a:t>This is the “nature part of the equation of broadband’s consumers (stay tuned for the nurture) </a:t>
            </a:r>
            <a:endParaRPr lang="en-US" sz="2400" dirty="0"/>
          </a:p>
        </p:txBody>
      </p:sp>
    </p:spTree>
    <p:extLst>
      <p:ext uri="{BB962C8B-B14F-4D97-AF65-F5344CB8AC3E}">
        <p14:creationId xmlns:p14="http://schemas.microsoft.com/office/powerpoint/2010/main" val="53510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11</a:t>
            </a:fld>
            <a:endParaRPr lang="fr-FR"/>
          </a:p>
        </p:txBody>
      </p:sp>
      <p:sp>
        <p:nvSpPr>
          <p:cNvPr id="5" name="Title 1"/>
          <p:cNvSpPr txBox="1">
            <a:spLocks/>
          </p:cNvSpPr>
          <p:nvPr/>
        </p:nvSpPr>
        <p:spPr bwMode="auto">
          <a:xfrm>
            <a:off x="2425700" y="241300"/>
            <a:ext cx="62738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CA" sz="3200" dirty="0" smtClean="0"/>
              <a:t>“Crossing the Chasm”</a:t>
            </a:r>
            <a:r>
              <a:rPr lang="en-CA" sz="3200" baseline="30000" dirty="0"/>
              <a:t> *</a:t>
            </a:r>
            <a:endParaRPr lang="en-CA" sz="3200" dirty="0"/>
          </a:p>
        </p:txBody>
      </p:sp>
      <p:sp>
        <p:nvSpPr>
          <p:cNvPr id="6" name="Rectangle 273"/>
          <p:cNvSpPr>
            <a:spLocks/>
          </p:cNvSpPr>
          <p:nvPr/>
        </p:nvSpPr>
        <p:spPr bwMode="auto">
          <a:xfrm>
            <a:off x="419210" y="1327341"/>
            <a:ext cx="8400940" cy="61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ts val="0"/>
              </a:spcBef>
              <a:spcAft>
                <a:spcPts val="600"/>
              </a:spcAft>
              <a:buSzPct val="130000"/>
              <a:buFont typeface="Arial" charset="0"/>
              <a:buNone/>
            </a:pPr>
            <a:r>
              <a:rPr lang="en-US" sz="2400" b="1" dirty="0" smtClean="0">
                <a:solidFill>
                  <a:srgbClr val="409736"/>
                </a:solidFill>
              </a:rPr>
              <a:t>Innovators buy features, The rest of us want benefits</a:t>
            </a:r>
          </a:p>
        </p:txBody>
      </p:sp>
      <p:sp>
        <p:nvSpPr>
          <p:cNvPr id="7" name="Rectangle 273"/>
          <p:cNvSpPr>
            <a:spLocks/>
          </p:cNvSpPr>
          <p:nvPr/>
        </p:nvSpPr>
        <p:spPr bwMode="auto">
          <a:xfrm>
            <a:off x="419210" y="5922380"/>
            <a:ext cx="8400940" cy="54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ct val="45000"/>
              </a:spcBef>
              <a:spcAft>
                <a:spcPts val="0"/>
              </a:spcAft>
              <a:buSzPct val="130000"/>
              <a:buFont typeface="Arial" charset="0"/>
              <a:buNone/>
            </a:pPr>
            <a:r>
              <a:rPr lang="en-US" sz="2400" b="1" dirty="0" smtClean="0">
                <a:solidFill>
                  <a:srgbClr val="409736"/>
                </a:solidFill>
              </a:rPr>
              <a:t>“Faster” is not a benefit!</a:t>
            </a:r>
            <a:endParaRPr lang="en-US" sz="2400" b="1" dirty="0">
              <a:solidFill>
                <a:srgbClr val="409736"/>
              </a:solidFill>
            </a:endParaRPr>
          </a:p>
        </p:txBody>
      </p:sp>
      <p:sp>
        <p:nvSpPr>
          <p:cNvPr id="8" name="Rectangle 27"/>
          <p:cNvSpPr>
            <a:spLocks noChangeArrowheads="1"/>
          </p:cNvSpPr>
          <p:nvPr/>
        </p:nvSpPr>
        <p:spPr bwMode="auto">
          <a:xfrm>
            <a:off x="0" y="6581001"/>
            <a:ext cx="614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200" dirty="0" smtClean="0">
                <a:solidFill>
                  <a:srgbClr val="000000"/>
                </a:solidFill>
              </a:rPr>
              <a:t>* </a:t>
            </a:r>
            <a:r>
              <a:rPr lang="nl-NL" sz="1200" dirty="0" err="1" smtClean="0">
                <a:solidFill>
                  <a:srgbClr val="000000"/>
                </a:solidFill>
              </a:rPr>
              <a:t>Geoffrey</a:t>
            </a:r>
            <a:r>
              <a:rPr lang="nl-NL" sz="1200" dirty="0" smtClean="0">
                <a:solidFill>
                  <a:srgbClr val="000000"/>
                </a:solidFill>
              </a:rPr>
              <a:t> </a:t>
            </a:r>
            <a:r>
              <a:rPr lang="nl-NL" sz="1200" dirty="0">
                <a:solidFill>
                  <a:srgbClr val="000000"/>
                </a:solidFill>
              </a:rPr>
              <a:t>A. </a:t>
            </a:r>
            <a:r>
              <a:rPr lang="nl-NL" sz="1200" dirty="0" smtClean="0">
                <a:solidFill>
                  <a:srgbClr val="000000"/>
                </a:solidFill>
              </a:rPr>
              <a:t>Moore, 1991 </a:t>
            </a:r>
            <a:endParaRPr lang="fr-FR" sz="1200" dirty="0">
              <a:solidFill>
                <a:srgbClr val="000000"/>
              </a:solidFill>
              <a:latin typeface="Calibri" charset="0"/>
            </a:endParaRPr>
          </a:p>
        </p:txBody>
      </p:sp>
      <p:pic>
        <p:nvPicPr>
          <p:cNvPr id="9" name="Picture 8" descr="Cha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9" y="2133600"/>
            <a:ext cx="8266902" cy="3695454"/>
          </a:xfrm>
          <a:prstGeom prst="rect">
            <a:avLst/>
          </a:prstGeom>
        </p:spPr>
      </p:pic>
    </p:spTree>
    <p:extLst>
      <p:ext uri="{BB962C8B-B14F-4D97-AF65-F5344CB8AC3E}">
        <p14:creationId xmlns:p14="http://schemas.microsoft.com/office/powerpoint/2010/main" val="153149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smtClean="0"/>
              <a:t>2 Simple Steps (But Not 1)</a:t>
            </a:r>
            <a:endParaRPr lang="en-US" dirty="0"/>
          </a:p>
        </p:txBody>
      </p:sp>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12</a:t>
            </a:fld>
            <a:endParaRPr lang="fr-FR"/>
          </a:p>
        </p:txBody>
      </p:sp>
      <p:sp>
        <p:nvSpPr>
          <p:cNvPr id="5" name="Content Placeholder 2"/>
          <p:cNvSpPr txBox="1">
            <a:spLocks/>
          </p:cNvSpPr>
          <p:nvPr/>
        </p:nvSpPr>
        <p:spPr>
          <a:xfrm>
            <a:off x="361950" y="1436689"/>
            <a:ext cx="8229600" cy="4418012"/>
          </a:xfrm>
          <a:prstGeom prst="rect">
            <a:avLst/>
          </a:prstGeom>
        </p:spPr>
        <p:txBody>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eaLnBrk="1" hangingPunct="1">
              <a:lnSpc>
                <a:spcPct val="100000"/>
              </a:lnSpc>
              <a:spcBef>
                <a:spcPct val="0"/>
              </a:spcBef>
              <a:spcAft>
                <a:spcPts val="500"/>
              </a:spcAft>
              <a:buSzPct val="130000"/>
              <a:buBlip>
                <a:blip r:embed="rId2"/>
              </a:buBlip>
            </a:pPr>
            <a:r>
              <a:rPr lang="en-US" sz="2400" dirty="0" smtClean="0">
                <a:solidFill>
                  <a:srgbClr val="000000"/>
                </a:solidFill>
                <a:latin typeface="Calibri" pitchFamily="34" charset="0"/>
              </a:rPr>
              <a:t>Education </a:t>
            </a:r>
            <a:r>
              <a:rPr lang="en-US" sz="2400" dirty="0">
                <a:solidFill>
                  <a:srgbClr val="000000"/>
                </a:solidFill>
                <a:latin typeface="Calibri" pitchFamily="34" charset="0"/>
              </a:rPr>
              <a:t>– driving understanding of the benefits </a:t>
            </a:r>
            <a:endParaRPr lang="en-US" sz="2400" dirty="0" smtClean="0">
              <a:solidFill>
                <a:srgbClr val="000000"/>
              </a:solidFill>
              <a:latin typeface="Calibri" pitchFamily="34" charset="0"/>
            </a:endParaRPr>
          </a:p>
          <a:p>
            <a:pPr marL="355600" indent="0" eaLnBrk="1" hangingPunct="1">
              <a:lnSpc>
                <a:spcPct val="100000"/>
              </a:lnSpc>
              <a:spcBef>
                <a:spcPct val="0"/>
              </a:spcBef>
              <a:spcAft>
                <a:spcPts val="500"/>
              </a:spcAft>
              <a:buSzPct val="130000"/>
              <a:buNone/>
            </a:pPr>
            <a:r>
              <a:rPr lang="en-US" sz="2400" dirty="0" smtClean="0">
                <a:solidFill>
                  <a:srgbClr val="000000"/>
                </a:solidFill>
                <a:latin typeface="Calibri" pitchFamily="34" charset="0"/>
              </a:rPr>
              <a:t>of </a:t>
            </a:r>
            <a:r>
              <a:rPr lang="en-US" sz="2400" dirty="0">
                <a:solidFill>
                  <a:srgbClr val="000000"/>
                </a:solidFill>
                <a:latin typeface="Calibri" pitchFamily="34" charset="0"/>
              </a:rPr>
              <a:t>ultra-fast </a:t>
            </a:r>
            <a:r>
              <a:rPr lang="en-US" sz="2400" dirty="0" smtClean="0">
                <a:solidFill>
                  <a:srgbClr val="000000"/>
                </a:solidFill>
                <a:latin typeface="Calibri" pitchFamily="34" charset="0"/>
              </a:rPr>
              <a:t>broadband</a:t>
            </a:r>
          </a:p>
          <a:p>
            <a:pPr eaLnBrk="1" hangingPunct="1">
              <a:lnSpc>
                <a:spcPct val="100000"/>
              </a:lnSpc>
              <a:spcBef>
                <a:spcPct val="0"/>
              </a:spcBef>
              <a:spcAft>
                <a:spcPts val="500"/>
              </a:spcAft>
              <a:buSzPct val="130000"/>
              <a:buBlip>
                <a:blip r:embed="rId2"/>
              </a:buBlip>
            </a:pPr>
            <a:endParaRPr lang="en-US" sz="2400" dirty="0">
              <a:solidFill>
                <a:srgbClr val="000000"/>
              </a:solidFill>
              <a:latin typeface="Calibri" pitchFamily="34" charset="0"/>
            </a:endParaRPr>
          </a:p>
          <a:p>
            <a:pPr eaLnBrk="1" hangingPunct="1">
              <a:lnSpc>
                <a:spcPct val="100000"/>
              </a:lnSpc>
              <a:spcBef>
                <a:spcPct val="0"/>
              </a:spcBef>
              <a:spcAft>
                <a:spcPts val="500"/>
              </a:spcAft>
              <a:buSzPct val="130000"/>
              <a:buBlip>
                <a:blip r:embed="rId2"/>
              </a:buBlip>
            </a:pPr>
            <a:r>
              <a:rPr lang="en-US" sz="2400" dirty="0" smtClean="0">
                <a:solidFill>
                  <a:srgbClr val="000000"/>
                </a:solidFill>
                <a:latin typeface="Calibri" pitchFamily="34" charset="0"/>
              </a:rPr>
              <a:t>Close </a:t>
            </a:r>
            <a:r>
              <a:rPr lang="en-US" sz="2400" dirty="0">
                <a:solidFill>
                  <a:srgbClr val="000000"/>
                </a:solidFill>
                <a:latin typeface="Calibri" pitchFamily="34" charset="0"/>
              </a:rPr>
              <a:t>– getting the household, company, organization </a:t>
            </a:r>
            <a:endParaRPr lang="en-US" sz="2400" dirty="0" smtClean="0">
              <a:solidFill>
                <a:srgbClr val="000000"/>
              </a:solidFill>
              <a:latin typeface="Calibri" pitchFamily="34" charset="0"/>
            </a:endParaRPr>
          </a:p>
          <a:p>
            <a:pPr marL="355600" indent="0" eaLnBrk="1" hangingPunct="1">
              <a:lnSpc>
                <a:spcPct val="100000"/>
              </a:lnSpc>
              <a:spcBef>
                <a:spcPct val="0"/>
              </a:spcBef>
              <a:spcAft>
                <a:spcPts val="500"/>
              </a:spcAft>
              <a:buSzPct val="130000"/>
              <a:buNone/>
            </a:pPr>
            <a:r>
              <a:rPr lang="en-US" sz="2400" dirty="0" smtClean="0">
                <a:solidFill>
                  <a:srgbClr val="000000"/>
                </a:solidFill>
                <a:latin typeface="Calibri" pitchFamily="34" charset="0"/>
              </a:rPr>
              <a:t>to </a:t>
            </a:r>
            <a:r>
              <a:rPr lang="en-US" sz="2400" dirty="0">
                <a:solidFill>
                  <a:srgbClr val="000000"/>
                </a:solidFill>
                <a:latin typeface="Calibri" pitchFamily="34" charset="0"/>
              </a:rPr>
              <a:t>actually </a:t>
            </a:r>
            <a:r>
              <a:rPr lang="en-US" sz="2400" dirty="0" smtClean="0">
                <a:solidFill>
                  <a:srgbClr val="000000"/>
                </a:solidFill>
                <a:latin typeface="Calibri" pitchFamily="34" charset="0"/>
              </a:rPr>
              <a:t>signup</a:t>
            </a:r>
          </a:p>
          <a:p>
            <a:pPr marL="0" indent="0" eaLnBrk="1" hangingPunct="1">
              <a:lnSpc>
                <a:spcPct val="100000"/>
              </a:lnSpc>
              <a:spcBef>
                <a:spcPct val="0"/>
              </a:spcBef>
              <a:spcAft>
                <a:spcPts val="500"/>
              </a:spcAft>
              <a:buSzPct val="130000"/>
              <a:buNone/>
            </a:pPr>
            <a:endParaRPr lang="en-US" sz="2400" dirty="0">
              <a:solidFill>
                <a:srgbClr val="000000"/>
              </a:solidFill>
              <a:latin typeface="Calibri" pitchFamily="34" charset="0"/>
            </a:endParaRPr>
          </a:p>
        </p:txBody>
      </p:sp>
      <p:pic>
        <p:nvPicPr>
          <p:cNvPr id="6" name="Picture 5" descr="ideas.jpg"/>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6845300" y="3456280"/>
            <a:ext cx="1974850" cy="2779419"/>
          </a:xfrm>
          <a:prstGeom prst="rect">
            <a:avLst/>
          </a:prstGeom>
        </p:spPr>
      </p:pic>
      <p:sp>
        <p:nvSpPr>
          <p:cNvPr id="7" name="Rounded Rectangle 6"/>
          <p:cNvSpPr/>
          <p:nvPr/>
        </p:nvSpPr>
        <p:spPr bwMode="auto">
          <a:xfrm>
            <a:off x="796906" y="4279901"/>
            <a:ext cx="5824840" cy="1574800"/>
          </a:xfrm>
          <a:prstGeom prst="roundRect">
            <a:avLst/>
          </a:prstGeom>
          <a:solidFill>
            <a:srgbClr val="66A84A"/>
          </a:solidFill>
          <a:ln>
            <a:noFill/>
          </a:ln>
          <a:effectLst/>
          <a:extLst/>
        </p:spPr>
        <p:txBody>
          <a:bodyPr vert="horz" wrap="square" lIns="91440" tIns="45720" rIns="91440" bIns="45720" numCol="1" rtlCol="0" anchor="ctr" anchorCtr="0" compatLnSpc="1">
            <a:prstTxWarp prst="textNoShape">
              <a:avLst/>
            </a:prstTxWarp>
          </a:bodyPr>
          <a:lstStyle/>
          <a:p>
            <a:pPr marL="0" indent="0" algn="ctr">
              <a:lnSpc>
                <a:spcPct val="85000"/>
              </a:lnSpc>
              <a:spcBef>
                <a:spcPts val="0"/>
              </a:spcBef>
              <a:spcAft>
                <a:spcPts val="0"/>
              </a:spcAft>
              <a:buSzPct val="130000"/>
            </a:pPr>
            <a:r>
              <a:rPr lang="en-US" sz="3200" b="1" dirty="0" smtClean="0">
                <a:solidFill>
                  <a:schemeClr val="bg1"/>
                </a:solidFill>
              </a:rPr>
              <a:t>So how do we do this????</a:t>
            </a:r>
            <a:endParaRPr lang="en-US" sz="3200" b="1" dirty="0">
              <a:solidFill>
                <a:schemeClr val="bg1"/>
              </a:solidFill>
            </a:endParaRPr>
          </a:p>
        </p:txBody>
      </p:sp>
    </p:spTree>
    <p:extLst>
      <p:ext uri="{BB962C8B-B14F-4D97-AF65-F5344CB8AC3E}">
        <p14:creationId xmlns:p14="http://schemas.microsoft.com/office/powerpoint/2010/main" val="17871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And to the Nurture…</a:t>
            </a:r>
            <a:endParaRPr lang="en-US" dirty="0"/>
          </a:p>
        </p:txBody>
      </p:sp>
      <p:sp>
        <p:nvSpPr>
          <p:cNvPr id="3" name="Slide Number Placeholder 2"/>
          <p:cNvSpPr>
            <a:spLocks noGrp="1"/>
          </p:cNvSpPr>
          <p:nvPr>
            <p:ph type="sldNum" sz="quarter" idx="10"/>
          </p:nvPr>
        </p:nvSpPr>
        <p:spPr/>
        <p:txBody>
          <a:bodyPr/>
          <a:lstStyle/>
          <a:p>
            <a:pPr>
              <a:defRPr/>
            </a:pPr>
            <a:fld id="{A5435288-FD2E-440E-A9F9-5D73C8AD092C}" type="slidenum">
              <a:rPr lang="fr-FR" smtClean="0"/>
              <a:pPr>
                <a:defRPr/>
              </a:pPr>
              <a:t>13</a:t>
            </a:fld>
            <a:endParaRPr lang="fr-FR"/>
          </a:p>
        </p:txBody>
      </p:sp>
      <p:sp>
        <p:nvSpPr>
          <p:cNvPr id="5" name="Content Placeholder 2"/>
          <p:cNvSpPr txBox="1">
            <a:spLocks/>
          </p:cNvSpPr>
          <p:nvPr/>
        </p:nvSpPr>
        <p:spPr>
          <a:xfrm>
            <a:off x="500151" y="2928941"/>
            <a:ext cx="8229600" cy="3481386"/>
          </a:xfrm>
          <a:prstGeom prst="rect">
            <a:avLst/>
          </a:prstGeom>
        </p:spPr>
        <p:txBody>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eaLnBrk="1" hangingPunct="1">
              <a:lnSpc>
                <a:spcPct val="100000"/>
              </a:lnSpc>
              <a:spcBef>
                <a:spcPts val="600"/>
              </a:spcBef>
              <a:spcAft>
                <a:spcPts val="1700"/>
              </a:spcAft>
              <a:buSzPct val="130000"/>
              <a:buBlip>
                <a:blip r:embed="rId2"/>
              </a:buBlip>
            </a:pPr>
            <a:r>
              <a:rPr lang="en-US" sz="2400" b="1" dirty="0">
                <a:solidFill>
                  <a:srgbClr val="409736"/>
                </a:solidFill>
                <a:latin typeface="Calibri" pitchFamily="34" charset="0"/>
              </a:rPr>
              <a:t>Explain the technology </a:t>
            </a:r>
            <a:r>
              <a:rPr lang="en-US" sz="2400" dirty="0">
                <a:solidFill>
                  <a:srgbClr val="000000"/>
                </a:solidFill>
                <a:latin typeface="Calibri" pitchFamily="34" charset="0"/>
              </a:rPr>
              <a:t>– Distinguishing the difference and the promise of the new technology</a:t>
            </a:r>
          </a:p>
          <a:p>
            <a:pPr eaLnBrk="1" hangingPunct="1">
              <a:lnSpc>
                <a:spcPct val="100000"/>
              </a:lnSpc>
              <a:spcBef>
                <a:spcPts val="600"/>
              </a:spcBef>
              <a:spcAft>
                <a:spcPts val="1700"/>
              </a:spcAft>
              <a:buSzPct val="130000"/>
              <a:buBlip>
                <a:blip r:embed="rId2"/>
              </a:buBlip>
            </a:pPr>
            <a:r>
              <a:rPr lang="en-US" sz="2400" b="1" dirty="0">
                <a:solidFill>
                  <a:srgbClr val="409736"/>
                </a:solidFill>
                <a:latin typeface="Calibri" pitchFamily="34" charset="0"/>
              </a:rPr>
              <a:t>Create a</a:t>
            </a:r>
            <a:r>
              <a:rPr lang="en-US" sz="2400" dirty="0">
                <a:solidFill>
                  <a:srgbClr val="000000"/>
                </a:solidFill>
                <a:latin typeface="Calibri" pitchFamily="34" charset="0"/>
              </a:rPr>
              <a:t> </a:t>
            </a:r>
            <a:r>
              <a:rPr lang="en-US" sz="2400" b="1" dirty="0">
                <a:solidFill>
                  <a:srgbClr val="409736"/>
                </a:solidFill>
                <a:latin typeface="Calibri" pitchFamily="34" charset="0"/>
              </a:rPr>
              <a:t>communications plan</a:t>
            </a:r>
            <a:r>
              <a:rPr lang="en-US" sz="2400" dirty="0">
                <a:solidFill>
                  <a:srgbClr val="000000"/>
                </a:solidFill>
                <a:latin typeface="Calibri" pitchFamily="34" charset="0"/>
              </a:rPr>
              <a:t> to reach target audience(s)</a:t>
            </a:r>
          </a:p>
          <a:p>
            <a:pPr eaLnBrk="1" hangingPunct="1">
              <a:lnSpc>
                <a:spcPct val="100000"/>
              </a:lnSpc>
              <a:spcBef>
                <a:spcPts val="600"/>
              </a:spcBef>
              <a:spcAft>
                <a:spcPts val="1700"/>
              </a:spcAft>
              <a:buSzPct val="130000"/>
              <a:buBlip>
                <a:blip r:embed="rId2"/>
              </a:buBlip>
            </a:pPr>
            <a:r>
              <a:rPr lang="en-US" sz="2400" b="1" dirty="0">
                <a:solidFill>
                  <a:srgbClr val="409736"/>
                </a:solidFill>
                <a:latin typeface="Calibri" pitchFamily="34" charset="0"/>
              </a:rPr>
              <a:t>Reduce the time it takes to realize </a:t>
            </a:r>
            <a:r>
              <a:rPr lang="en-US" sz="2400" dirty="0">
                <a:latin typeface="Calibri" pitchFamily="34" charset="0"/>
              </a:rPr>
              <a:t>benefits by ratcheting up Knowledge </a:t>
            </a:r>
            <a:r>
              <a:rPr lang="en-US" sz="2400" dirty="0">
                <a:solidFill>
                  <a:srgbClr val="000000"/>
                </a:solidFill>
                <a:latin typeface="Calibri" pitchFamily="34" charset="0"/>
              </a:rPr>
              <a:t>of ROI, benefits, etc. </a:t>
            </a:r>
            <a:endParaRPr lang="en-US" sz="1800" dirty="0">
              <a:solidFill>
                <a:srgbClr val="000000"/>
              </a:solidFill>
              <a:latin typeface="Calibri" pitchFamily="34" charset="0"/>
            </a:endParaRPr>
          </a:p>
          <a:p>
            <a:pPr eaLnBrk="1" hangingPunct="1">
              <a:lnSpc>
                <a:spcPct val="100000"/>
              </a:lnSpc>
              <a:spcBef>
                <a:spcPts val="600"/>
              </a:spcBef>
              <a:spcAft>
                <a:spcPts val="1700"/>
              </a:spcAft>
              <a:buSzPct val="130000"/>
              <a:buBlip>
                <a:blip r:embed="rId2"/>
              </a:buBlip>
            </a:pPr>
            <a:r>
              <a:rPr lang="en-US" sz="2400" b="1" dirty="0">
                <a:solidFill>
                  <a:srgbClr val="409736"/>
                </a:solidFill>
                <a:latin typeface="Calibri" pitchFamily="34" charset="0"/>
              </a:rPr>
              <a:t>Use the social system </a:t>
            </a:r>
            <a:r>
              <a:rPr lang="en-US" sz="2400" dirty="0">
                <a:solidFill>
                  <a:srgbClr val="000000"/>
                </a:solidFill>
                <a:latin typeface="Calibri" pitchFamily="34" charset="0"/>
              </a:rPr>
              <a:t>(Influencers) to tout the technology’s advantages</a:t>
            </a:r>
            <a:endParaRPr lang="en-US" sz="2800" dirty="0"/>
          </a:p>
          <a:p>
            <a:pPr marL="0" indent="0" defTabSz="457200" eaLnBrk="1" hangingPunct="1">
              <a:lnSpc>
                <a:spcPct val="100000"/>
              </a:lnSpc>
              <a:spcBef>
                <a:spcPct val="0"/>
              </a:spcBef>
              <a:spcAft>
                <a:spcPts val="500"/>
              </a:spcAft>
              <a:buSzPct val="130000"/>
              <a:buNone/>
            </a:pPr>
            <a:endParaRPr lang="en-US" sz="2000" dirty="0" smtClean="0">
              <a:solidFill>
                <a:srgbClr val="000000"/>
              </a:solidFill>
              <a:latin typeface="Calibri" pitchFamily="34" charset="0"/>
            </a:endParaRPr>
          </a:p>
        </p:txBody>
      </p:sp>
      <p:sp>
        <p:nvSpPr>
          <p:cNvPr id="6" name="Rounded Rectangle 5"/>
          <p:cNvSpPr/>
          <p:nvPr/>
        </p:nvSpPr>
        <p:spPr bwMode="auto">
          <a:xfrm>
            <a:off x="606406" y="1257301"/>
            <a:ext cx="7889894" cy="1574800"/>
          </a:xfrm>
          <a:prstGeom prst="roundRect">
            <a:avLst/>
          </a:prstGeom>
          <a:solidFill>
            <a:srgbClr val="1F497D"/>
          </a:solidFill>
          <a:ln>
            <a:noFill/>
          </a:ln>
          <a:effectLst/>
          <a:extLst/>
        </p:spPr>
        <p:txBody>
          <a:bodyPr vert="horz" wrap="square" lIns="91440" tIns="45720" rIns="91440" bIns="45720" numCol="1" rtlCol="0" anchor="ctr" anchorCtr="0" compatLnSpc="1">
            <a:prstTxWarp prst="textNoShape">
              <a:avLst/>
            </a:prstTxWarp>
          </a:bodyPr>
          <a:lstStyle/>
          <a:p>
            <a:pPr marL="0" indent="0" algn="ctr">
              <a:lnSpc>
                <a:spcPct val="85000"/>
              </a:lnSpc>
              <a:spcBef>
                <a:spcPts val="0"/>
              </a:spcBef>
              <a:spcAft>
                <a:spcPts val="0"/>
              </a:spcAft>
              <a:buSzPct val="130000"/>
            </a:pPr>
            <a:r>
              <a:rPr lang="en-US" sz="2800" b="1" dirty="0">
                <a:solidFill>
                  <a:schemeClr val="bg1"/>
                </a:solidFill>
              </a:rPr>
              <a:t>The theory of “Diffusion of Innovations” tells us that you can NURTURE a person’s nature by doing the following… </a:t>
            </a:r>
          </a:p>
        </p:txBody>
      </p:sp>
    </p:spTree>
    <p:extLst>
      <p:ext uri="{BB962C8B-B14F-4D97-AF65-F5344CB8AC3E}">
        <p14:creationId xmlns:p14="http://schemas.microsoft.com/office/powerpoint/2010/main" val="1965442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Driving Utilization</a:t>
            </a:r>
          </a:p>
          <a:p>
            <a:pPr algn="ctr" eaLnBrk="1" hangingPunct="1">
              <a:lnSpc>
                <a:spcPct val="95000"/>
              </a:lnSpc>
            </a:pPr>
            <a:r>
              <a:rPr lang="en-US" sz="3600" dirty="0" smtClean="0">
                <a:solidFill>
                  <a:srgbClr val="007700"/>
                </a:solidFill>
              </a:rPr>
              <a:t>Technology is not enough</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39580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15</a:t>
            </a:fld>
            <a:endParaRPr lang="fr-FR"/>
          </a:p>
        </p:txBody>
      </p:sp>
      <p:sp>
        <p:nvSpPr>
          <p:cNvPr id="4" name="Rectangle 273"/>
          <p:cNvSpPr>
            <a:spLocks/>
          </p:cNvSpPr>
          <p:nvPr/>
        </p:nvSpPr>
        <p:spPr bwMode="auto">
          <a:xfrm>
            <a:off x="1152524" y="1282892"/>
            <a:ext cx="6886575" cy="8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ts val="0"/>
              </a:spcBef>
              <a:spcAft>
                <a:spcPts val="0"/>
              </a:spcAft>
              <a:buSzPct val="130000"/>
              <a:buFont typeface="Arial" charset="0"/>
              <a:buNone/>
            </a:pPr>
            <a:r>
              <a:rPr lang="en-US" sz="2400" b="1" dirty="0" smtClean="0">
                <a:solidFill>
                  <a:srgbClr val="409736"/>
                </a:solidFill>
              </a:rPr>
              <a:t>In the Broadband Equation, </a:t>
            </a:r>
          </a:p>
          <a:p>
            <a:pPr algn="ctr" defTabSz="914400">
              <a:lnSpc>
                <a:spcPct val="85000"/>
              </a:lnSpc>
              <a:spcBef>
                <a:spcPts val="0"/>
              </a:spcBef>
              <a:spcAft>
                <a:spcPts val="0"/>
              </a:spcAft>
              <a:buSzPct val="130000"/>
              <a:buFont typeface="Arial" charset="0"/>
              <a:buNone/>
            </a:pPr>
            <a:r>
              <a:rPr lang="en-US" sz="2400" b="1" dirty="0" smtClean="0">
                <a:solidFill>
                  <a:srgbClr val="409736"/>
                </a:solidFill>
              </a:rPr>
              <a:t>the </a:t>
            </a:r>
            <a:r>
              <a:rPr lang="en-US" sz="2400" b="1" dirty="0">
                <a:solidFill>
                  <a:srgbClr val="409736"/>
                </a:solidFill>
              </a:rPr>
              <a:t>quality of each input affects the </a:t>
            </a:r>
            <a:r>
              <a:rPr lang="en-US" sz="2400" b="1" dirty="0" smtClean="0">
                <a:solidFill>
                  <a:srgbClr val="409736"/>
                </a:solidFill>
              </a:rPr>
              <a:t>output</a:t>
            </a:r>
          </a:p>
        </p:txBody>
      </p:sp>
      <p:sp>
        <p:nvSpPr>
          <p:cNvPr id="22" name="Title 1"/>
          <p:cNvSpPr txBox="1">
            <a:spLocks/>
          </p:cNvSpPr>
          <p:nvPr/>
        </p:nvSpPr>
        <p:spPr bwMode="auto">
          <a:xfrm>
            <a:off x="2425700" y="241300"/>
            <a:ext cx="62738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CA" sz="3200" dirty="0" smtClean="0"/>
              <a:t>One Factor is not Enough</a:t>
            </a:r>
            <a:endParaRPr lang="en-CA" sz="3200" dirty="0"/>
          </a:p>
        </p:txBody>
      </p:sp>
      <p:sp>
        <p:nvSpPr>
          <p:cNvPr id="3" name="Rounded Rectangle 2"/>
          <p:cNvSpPr/>
          <p:nvPr/>
        </p:nvSpPr>
        <p:spPr bwMode="auto">
          <a:xfrm>
            <a:off x="-609600" y="2209801"/>
            <a:ext cx="6235700" cy="2933699"/>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grpSp>
        <p:nvGrpSpPr>
          <p:cNvPr id="42" name="Group 41"/>
          <p:cNvGrpSpPr/>
          <p:nvPr/>
        </p:nvGrpSpPr>
        <p:grpSpPr>
          <a:xfrm>
            <a:off x="330310" y="2343146"/>
            <a:ext cx="8299312" cy="660400"/>
            <a:chOff x="330310" y="2343146"/>
            <a:chExt cx="8299312" cy="660400"/>
          </a:xfrm>
          <a:scene3d>
            <a:camera prst="orthographicFront">
              <a:rot lat="0" lon="0" rev="0"/>
            </a:camera>
            <a:lightRig rig="balanced" dir="t">
              <a:rot lat="0" lon="0" rev="8700000"/>
            </a:lightRig>
          </a:scene3d>
        </p:grpSpPr>
        <p:sp>
          <p:nvSpPr>
            <p:cNvPr id="13" name="Equal 12"/>
            <p:cNvSpPr/>
            <p:nvPr/>
          </p:nvSpPr>
          <p:spPr bwMode="auto">
            <a:xfrm>
              <a:off x="6261100" y="244633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5" name="Plus 14"/>
            <p:cNvSpPr/>
            <p:nvPr/>
          </p:nvSpPr>
          <p:spPr bwMode="auto">
            <a:xfrm>
              <a:off x="2895600" y="2446336"/>
              <a:ext cx="565123" cy="477837"/>
            </a:xfrm>
            <a:prstGeom prst="mathPlus">
              <a:avLst/>
            </a:prstGeom>
            <a:solidFill>
              <a:srgbClr val="1F497D"/>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8" name="Rounded Rectangle 27"/>
            <p:cNvSpPr/>
            <p:nvPr/>
          </p:nvSpPr>
          <p:spPr bwMode="auto">
            <a:xfrm>
              <a:off x="3568810" y="2343146"/>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Skills</a:t>
              </a:r>
            </a:p>
          </p:txBody>
        </p:sp>
        <p:sp>
          <p:nvSpPr>
            <p:cNvPr id="10" name="Snip Diagonal Corner Rectangle 9"/>
            <p:cNvSpPr/>
            <p:nvPr/>
          </p:nvSpPr>
          <p:spPr bwMode="auto">
            <a:xfrm>
              <a:off x="7118377" y="2343146"/>
              <a:ext cx="1511245" cy="660400"/>
            </a:xfrm>
            <a:prstGeom prst="snip2DiagRect">
              <a:avLst>
                <a:gd name="adj1" fmla="val 50000"/>
                <a:gd name="adj2" fmla="val 26282"/>
              </a:avLst>
            </a:prstGeom>
            <a:solidFill>
              <a:schemeClr val="bg1">
                <a:lumMod val="50000"/>
              </a:schemeClr>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Average</a:t>
              </a:r>
            </a:p>
          </p:txBody>
        </p:sp>
        <p:sp>
          <p:nvSpPr>
            <p:cNvPr id="36" name="Snip Diagonal Corner Rectangle 35"/>
            <p:cNvSpPr/>
            <p:nvPr/>
          </p:nvSpPr>
          <p:spPr bwMode="auto">
            <a:xfrm>
              <a:off x="330310" y="2343146"/>
              <a:ext cx="2565290" cy="660400"/>
            </a:xfrm>
            <a:prstGeom prst="snip2DiagRect">
              <a:avLst>
                <a:gd name="adj1" fmla="val 50000"/>
                <a:gd name="adj2" fmla="val 50000"/>
              </a:avLst>
            </a:prstGeom>
            <a:solidFill>
              <a:srgbClr val="800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algn="ctr">
                <a:lnSpc>
                  <a:spcPct val="80000"/>
                </a:lnSpc>
              </a:pPr>
              <a:r>
                <a:rPr lang="en-CA" sz="2200" dirty="0">
                  <a:solidFill>
                    <a:schemeClr val="bg1"/>
                  </a:solidFill>
                </a:rPr>
                <a:t>Lagging Technology</a:t>
              </a:r>
            </a:p>
          </p:txBody>
        </p:sp>
      </p:grpSp>
      <p:grpSp>
        <p:nvGrpSpPr>
          <p:cNvPr id="40" name="Group 39"/>
          <p:cNvGrpSpPr/>
          <p:nvPr/>
        </p:nvGrpSpPr>
        <p:grpSpPr>
          <a:xfrm>
            <a:off x="330310" y="5370509"/>
            <a:ext cx="8299312" cy="660400"/>
            <a:chOff x="330310" y="4951409"/>
            <a:chExt cx="8299312" cy="660400"/>
          </a:xfrm>
          <a:scene3d>
            <a:camera prst="orthographicFront">
              <a:rot lat="0" lon="0" rev="0"/>
            </a:camera>
            <a:lightRig rig="balanced" dir="t">
              <a:rot lat="0" lon="0" rev="8700000"/>
            </a:lightRig>
          </a:scene3d>
        </p:grpSpPr>
        <p:sp>
          <p:nvSpPr>
            <p:cNvPr id="16" name="Plus 15"/>
            <p:cNvSpPr/>
            <p:nvPr/>
          </p:nvSpPr>
          <p:spPr bwMode="auto">
            <a:xfrm>
              <a:off x="2914787" y="5051426"/>
              <a:ext cx="565123" cy="477837"/>
            </a:xfrm>
            <a:prstGeom prst="mathPlus">
              <a:avLst/>
            </a:prstGeom>
            <a:solidFill>
              <a:srgbClr val="1F497D"/>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8" name="Equal 17"/>
            <p:cNvSpPr/>
            <p:nvPr/>
          </p:nvSpPr>
          <p:spPr bwMode="auto">
            <a:xfrm>
              <a:off x="6261100" y="505142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9" name="Rounded Rectangle 28"/>
            <p:cNvSpPr/>
            <p:nvPr/>
          </p:nvSpPr>
          <p:spPr bwMode="auto">
            <a:xfrm>
              <a:off x="3568810" y="4951409"/>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Skills</a:t>
              </a:r>
            </a:p>
          </p:txBody>
        </p:sp>
        <p:sp>
          <p:nvSpPr>
            <p:cNvPr id="31" name="Rounded Rectangle 30"/>
            <p:cNvSpPr/>
            <p:nvPr/>
          </p:nvSpPr>
          <p:spPr bwMode="auto">
            <a:xfrm>
              <a:off x="330310" y="4951409"/>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Technology</a:t>
              </a:r>
            </a:p>
          </p:txBody>
        </p:sp>
        <p:sp>
          <p:nvSpPr>
            <p:cNvPr id="39" name="Rounded Rectangle 38"/>
            <p:cNvSpPr/>
            <p:nvPr/>
          </p:nvSpPr>
          <p:spPr bwMode="auto">
            <a:xfrm>
              <a:off x="7118377" y="4957763"/>
              <a:ext cx="1511245" cy="654046"/>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BENEFITS</a:t>
              </a:r>
            </a:p>
          </p:txBody>
        </p:sp>
      </p:grpSp>
      <p:grpSp>
        <p:nvGrpSpPr>
          <p:cNvPr id="5" name="Group 4"/>
          <p:cNvGrpSpPr/>
          <p:nvPr/>
        </p:nvGrpSpPr>
        <p:grpSpPr>
          <a:xfrm>
            <a:off x="330310" y="3809992"/>
            <a:ext cx="8299312" cy="666754"/>
            <a:chOff x="330310" y="3809992"/>
            <a:chExt cx="8299312" cy="666754"/>
          </a:xfrm>
        </p:grpSpPr>
        <p:grpSp>
          <p:nvGrpSpPr>
            <p:cNvPr id="41" name="Group 40"/>
            <p:cNvGrpSpPr/>
            <p:nvPr/>
          </p:nvGrpSpPr>
          <p:grpSpPr>
            <a:xfrm>
              <a:off x="330310" y="3809992"/>
              <a:ext cx="8299312" cy="666754"/>
              <a:chOff x="330310" y="3682992"/>
              <a:chExt cx="8299312" cy="666754"/>
            </a:xfrm>
            <a:scene3d>
              <a:camera prst="orthographicFront">
                <a:rot lat="0" lon="0" rev="0"/>
              </a:camera>
              <a:lightRig rig="balanced" dir="t">
                <a:rot lat="0" lon="0" rev="8700000"/>
              </a:lightRig>
            </a:scene3d>
          </p:grpSpPr>
          <p:sp>
            <p:nvSpPr>
              <p:cNvPr id="19" name="Equal 18"/>
              <p:cNvSpPr/>
              <p:nvPr/>
            </p:nvSpPr>
            <p:spPr bwMode="auto">
              <a:xfrm>
                <a:off x="6261100" y="374014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30" name="Rounded Rectangle 29"/>
              <p:cNvSpPr/>
              <p:nvPr/>
            </p:nvSpPr>
            <p:spPr bwMode="auto">
              <a:xfrm>
                <a:off x="330310" y="3689346"/>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Technology</a:t>
                </a:r>
              </a:p>
            </p:txBody>
          </p:sp>
          <p:sp>
            <p:nvSpPr>
              <p:cNvPr id="35" name="Snip Diagonal Corner Rectangle 34"/>
              <p:cNvSpPr/>
              <p:nvPr/>
            </p:nvSpPr>
            <p:spPr bwMode="auto">
              <a:xfrm>
                <a:off x="3530710" y="3689346"/>
                <a:ext cx="2565290" cy="660400"/>
              </a:xfrm>
              <a:prstGeom prst="snip2DiagRect">
                <a:avLst>
                  <a:gd name="adj1" fmla="val 50000"/>
                  <a:gd name="adj2" fmla="val 50000"/>
                </a:avLst>
              </a:prstGeom>
              <a:solidFill>
                <a:srgbClr val="800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No Skills</a:t>
                </a:r>
              </a:p>
            </p:txBody>
          </p:sp>
          <p:sp>
            <p:nvSpPr>
              <p:cNvPr id="37" name="Snip Diagonal Corner Rectangle 36"/>
              <p:cNvSpPr/>
              <p:nvPr/>
            </p:nvSpPr>
            <p:spPr bwMode="auto">
              <a:xfrm>
                <a:off x="7118377" y="3682992"/>
                <a:ext cx="1511245" cy="660400"/>
              </a:xfrm>
              <a:prstGeom prst="snip2DiagRect">
                <a:avLst>
                  <a:gd name="adj1" fmla="val 50000"/>
                  <a:gd name="adj2" fmla="val 26282"/>
                </a:avLst>
              </a:prstGeom>
              <a:solidFill>
                <a:schemeClr val="bg1">
                  <a:lumMod val="50000"/>
                </a:schemeClr>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Average</a:t>
                </a:r>
              </a:p>
            </p:txBody>
          </p:sp>
        </p:grpSp>
        <p:sp>
          <p:nvSpPr>
            <p:cNvPr id="25" name="Plus 24"/>
            <p:cNvSpPr/>
            <p:nvPr/>
          </p:nvSpPr>
          <p:spPr bwMode="auto">
            <a:xfrm>
              <a:off x="2943485" y="3901273"/>
              <a:ext cx="565123" cy="477837"/>
            </a:xfrm>
            <a:prstGeom prst="mathPlus">
              <a:avLst/>
            </a:prstGeom>
            <a:solidFill>
              <a:srgbClr val="1F49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grpSp>
    </p:spTree>
    <p:extLst>
      <p:ext uri="{BB962C8B-B14F-4D97-AF65-F5344CB8AC3E}">
        <p14:creationId xmlns:p14="http://schemas.microsoft.com/office/powerpoint/2010/main" val="138753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2F501C0-4863-424C-8C59-20DA51A41EA3}" type="slidenum">
              <a:rPr lang="fr-FR" smtClean="0"/>
              <a:pPr>
                <a:defRPr/>
              </a:pPr>
              <a:t>16</a:t>
            </a:fld>
            <a:endParaRPr lang="fr-FR"/>
          </a:p>
        </p:txBody>
      </p:sp>
      <p:graphicFrame>
        <p:nvGraphicFramePr>
          <p:cNvPr id="4" name="Chart 3"/>
          <p:cNvGraphicFramePr>
            <a:graphicFrameLocks/>
          </p:cNvGraphicFramePr>
          <p:nvPr>
            <p:extLst>
              <p:ext uri="{D42A27DB-BD31-4B8C-83A1-F6EECF244321}">
                <p14:modId xmlns:p14="http://schemas.microsoft.com/office/powerpoint/2010/main" val="3629502848"/>
              </p:ext>
            </p:extLst>
          </p:nvPr>
        </p:nvGraphicFramePr>
        <p:xfrm>
          <a:off x="419099" y="1064631"/>
          <a:ext cx="8415897" cy="498056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6604084"/>
            <a:ext cx="6921500" cy="253916"/>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14,176 from NC</a:t>
            </a:r>
            <a:r>
              <a:rPr lang="en-US" sz="1050" dirty="0">
                <a:solidFill>
                  <a:schemeClr val="tx1"/>
                </a:solidFill>
              </a:rPr>
              <a:t>,</a:t>
            </a:r>
            <a:r>
              <a:rPr lang="en-US" sz="1050" dirty="0" smtClean="0">
                <a:solidFill>
                  <a:schemeClr val="tx1"/>
                </a:solidFill>
              </a:rPr>
              <a:t> VA, KY and LA collected in 2010 and 2012</a:t>
            </a:r>
            <a:endParaRPr lang="en-US" sz="1050" dirty="0">
              <a:solidFill>
                <a:schemeClr val="tx1"/>
              </a:solidFill>
            </a:endParaRPr>
          </a:p>
        </p:txBody>
      </p:sp>
      <p:sp>
        <p:nvSpPr>
          <p:cNvPr id="6" name="Rectangle 26"/>
          <p:cNvSpPr>
            <a:spLocks/>
          </p:cNvSpPr>
          <p:nvPr/>
        </p:nvSpPr>
        <p:spPr bwMode="auto">
          <a:xfrm>
            <a:off x="3541713" y="241300"/>
            <a:ext cx="51450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r>
              <a:rPr lang="en-US" sz="3200" dirty="0" smtClean="0"/>
              <a:t>Experience Matters as much as Technology </a:t>
            </a:r>
            <a:endParaRPr lang="fr-FR" sz="3200" dirty="0"/>
          </a:p>
        </p:txBody>
      </p:sp>
      <p:sp>
        <p:nvSpPr>
          <p:cNvPr id="7" name="Rectangle 273"/>
          <p:cNvSpPr>
            <a:spLocks/>
          </p:cNvSpPr>
          <p:nvPr/>
        </p:nvSpPr>
        <p:spPr bwMode="auto">
          <a:xfrm>
            <a:off x="419099" y="6096000"/>
            <a:ext cx="8400940" cy="54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ct val="45000"/>
              </a:spcBef>
              <a:spcAft>
                <a:spcPts val="0"/>
              </a:spcAft>
              <a:buSzPct val="130000"/>
              <a:buFont typeface="Arial" charset="0"/>
              <a:buNone/>
            </a:pPr>
            <a:r>
              <a:rPr lang="en-US" sz="2400" b="1" dirty="0" smtClean="0">
                <a:solidFill>
                  <a:srgbClr val="409736"/>
                </a:solidFill>
              </a:rPr>
              <a:t>Optimized broadband utilization is not inborn, but acquired</a:t>
            </a:r>
            <a:endParaRPr lang="en-US" sz="2400" b="1" dirty="0">
              <a:solidFill>
                <a:srgbClr val="409736"/>
              </a:solidFill>
            </a:endParaRPr>
          </a:p>
        </p:txBody>
      </p:sp>
    </p:spTree>
    <p:extLst>
      <p:ext uri="{BB962C8B-B14F-4D97-AF65-F5344CB8AC3E}">
        <p14:creationId xmlns:p14="http://schemas.microsoft.com/office/powerpoint/2010/main" val="2630437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17</a:t>
            </a:fld>
            <a:endParaRPr lang="fr-FR"/>
          </a:p>
        </p:txBody>
      </p:sp>
      <p:graphicFrame>
        <p:nvGraphicFramePr>
          <p:cNvPr id="4" name="Chart 3"/>
          <p:cNvGraphicFramePr>
            <a:graphicFrameLocks/>
          </p:cNvGraphicFramePr>
          <p:nvPr>
            <p:extLst>
              <p:ext uri="{D42A27DB-BD31-4B8C-83A1-F6EECF244321}">
                <p14:modId xmlns:p14="http://schemas.microsoft.com/office/powerpoint/2010/main" val="3446695691"/>
              </p:ext>
            </p:extLst>
          </p:nvPr>
        </p:nvGraphicFramePr>
        <p:xfrm>
          <a:off x="412751" y="1751014"/>
          <a:ext cx="8286750" cy="462914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2425700" y="241300"/>
            <a:ext cx="62738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CA" sz="3200" dirty="0" smtClean="0"/>
              <a:t>The Biggest Barrier is Not Knowing</a:t>
            </a:r>
            <a:endParaRPr lang="en-CA" sz="3200" dirty="0"/>
          </a:p>
        </p:txBody>
      </p:sp>
      <p:sp>
        <p:nvSpPr>
          <p:cNvPr id="6" name="TextBox 5"/>
          <p:cNvSpPr txBox="1"/>
          <p:nvPr/>
        </p:nvSpPr>
        <p:spPr>
          <a:xfrm>
            <a:off x="0" y="6604084"/>
            <a:ext cx="6921500" cy="253916"/>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12,177 from NC</a:t>
            </a:r>
            <a:r>
              <a:rPr lang="en-US" sz="1050" dirty="0">
                <a:solidFill>
                  <a:schemeClr val="tx1"/>
                </a:solidFill>
              </a:rPr>
              <a:t>,</a:t>
            </a:r>
            <a:r>
              <a:rPr lang="en-US" sz="1050" dirty="0" smtClean="0">
                <a:solidFill>
                  <a:schemeClr val="tx1"/>
                </a:solidFill>
              </a:rPr>
              <a:t> VA, KY and LA collected in 2010 and 2012</a:t>
            </a:r>
            <a:endParaRPr lang="en-US" sz="1050" dirty="0">
              <a:solidFill>
                <a:schemeClr val="tx1"/>
              </a:solidFill>
            </a:endParaRPr>
          </a:p>
        </p:txBody>
      </p:sp>
      <p:sp>
        <p:nvSpPr>
          <p:cNvPr id="7" name="Rectangle 273"/>
          <p:cNvSpPr>
            <a:spLocks/>
          </p:cNvSpPr>
          <p:nvPr/>
        </p:nvSpPr>
        <p:spPr bwMode="auto">
          <a:xfrm>
            <a:off x="412751" y="1182783"/>
            <a:ext cx="8400940" cy="8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ct val="45000"/>
              </a:spcBef>
              <a:spcAft>
                <a:spcPts val="2400"/>
              </a:spcAft>
              <a:buSzPct val="130000"/>
              <a:buFont typeface="Arial" charset="0"/>
              <a:buNone/>
            </a:pPr>
            <a:r>
              <a:rPr lang="en-US" sz="2400" b="1" dirty="0" smtClean="0">
                <a:solidFill>
                  <a:srgbClr val="409736"/>
                </a:solidFill>
              </a:rPr>
              <a:t>Fear of the unknown overrules slow Internet as a barrier </a:t>
            </a:r>
            <a:endParaRPr lang="en-US" sz="2400" b="1" dirty="0">
              <a:solidFill>
                <a:srgbClr val="409736"/>
              </a:solidFill>
            </a:endParaRPr>
          </a:p>
        </p:txBody>
      </p:sp>
    </p:spTree>
    <p:extLst>
      <p:ext uri="{BB962C8B-B14F-4D97-AF65-F5344CB8AC3E}">
        <p14:creationId xmlns:p14="http://schemas.microsoft.com/office/powerpoint/2010/main" val="292456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Adoption and Utilization Is Key  </a:t>
            </a:r>
          </a:p>
          <a:p>
            <a:pPr algn="ctr" eaLnBrk="1" hangingPunct="1">
              <a:lnSpc>
                <a:spcPct val="95000"/>
              </a:lnSpc>
            </a:pPr>
            <a:r>
              <a:rPr lang="en-US" sz="3600" dirty="0" smtClean="0">
                <a:solidFill>
                  <a:srgbClr val="007700"/>
                </a:solidFill>
              </a:rPr>
              <a:t>How SNG Helps Drive Utilization</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53284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i visual top.jpg"/>
          <p:cNvPicPr>
            <a:picLocks noChangeAspect="1"/>
          </p:cNvPicPr>
          <p:nvPr/>
        </p:nvPicPr>
        <p:blipFill rotWithShape="1">
          <a:blip r:embed="rId3">
            <a:extLst>
              <a:ext uri="{28A0092B-C50C-407E-A947-70E740481C1C}">
                <a14:useLocalDpi xmlns:a14="http://schemas.microsoft.com/office/drawing/2010/main" val="0"/>
              </a:ext>
            </a:extLst>
          </a:blip>
          <a:srcRect l="55010" t="29259" r="4076" b="13987"/>
          <a:stretch/>
        </p:blipFill>
        <p:spPr>
          <a:xfrm>
            <a:off x="6019800" y="1054100"/>
            <a:ext cx="2876550" cy="3220093"/>
          </a:xfrm>
          <a:prstGeom prst="rect">
            <a:avLst/>
          </a:prstGeom>
        </p:spPr>
      </p:pic>
      <p:sp>
        <p:nvSpPr>
          <p:cNvPr id="8" name="Rectangle 7"/>
          <p:cNvSpPr/>
          <p:nvPr/>
        </p:nvSpPr>
        <p:spPr>
          <a:xfrm>
            <a:off x="352065" y="1204191"/>
            <a:ext cx="8369300" cy="3671774"/>
          </a:xfrm>
          <a:prstGeom prst="rect">
            <a:avLst/>
          </a:prstGeom>
        </p:spPr>
        <p:txBody>
          <a:bodyPr wrap="square">
            <a:spAutoFit/>
          </a:bodyPr>
          <a:lstStyle/>
          <a:p>
            <a:pPr>
              <a:lnSpc>
                <a:spcPct val="90000"/>
              </a:lnSpc>
              <a:spcBef>
                <a:spcPts val="0"/>
              </a:spcBef>
              <a:spcAft>
                <a:spcPts val="0"/>
              </a:spcAft>
              <a:buSzPct val="130000"/>
            </a:pPr>
            <a:r>
              <a:rPr lang="en-US" sz="2200" b="1" dirty="0" smtClean="0">
                <a:solidFill>
                  <a:schemeClr val="tx1"/>
                </a:solidFill>
              </a:rPr>
              <a:t>We uncover Internet use at a micro-level </a:t>
            </a:r>
          </a:p>
          <a:p>
            <a:pPr>
              <a:lnSpc>
                <a:spcPct val="90000"/>
              </a:lnSpc>
              <a:spcBef>
                <a:spcPts val="0"/>
              </a:spcBef>
              <a:spcAft>
                <a:spcPts val="0"/>
              </a:spcAft>
              <a:buSzPct val="130000"/>
            </a:pPr>
            <a:r>
              <a:rPr lang="en-US" sz="2200" b="1" dirty="0" smtClean="0">
                <a:solidFill>
                  <a:schemeClr val="tx1"/>
                </a:solidFill>
              </a:rPr>
              <a:t>and benchmark against peers</a:t>
            </a:r>
          </a:p>
          <a:p>
            <a:pPr marL="342900" indent="-342900">
              <a:lnSpc>
                <a:spcPct val="85000"/>
              </a:lnSpc>
              <a:spcBef>
                <a:spcPts val="900"/>
              </a:spcBef>
              <a:spcAft>
                <a:spcPct val="5000"/>
              </a:spcAft>
              <a:buSzPct val="130000"/>
              <a:buBlip>
                <a:blip r:embed="rId4"/>
              </a:buBlip>
            </a:pPr>
            <a:r>
              <a:rPr lang="en-US" sz="2000" b="1" dirty="0" smtClean="0">
                <a:solidFill>
                  <a:schemeClr val="tx2"/>
                </a:solidFill>
              </a:rPr>
              <a:t>17 e-solutions</a:t>
            </a:r>
            <a:r>
              <a:rPr lang="en-US" sz="1600" b="1" baseline="30000" dirty="0" smtClean="0">
                <a:solidFill>
                  <a:schemeClr val="tx2"/>
                </a:solidFill>
              </a:rPr>
              <a:t>1</a:t>
            </a:r>
            <a:r>
              <a:rPr lang="en-US" sz="2000" b="1" dirty="0" smtClean="0">
                <a:solidFill>
                  <a:schemeClr val="tx2"/>
                </a:solidFill>
              </a:rPr>
              <a:t> </a:t>
            </a:r>
            <a:r>
              <a:rPr lang="en-US" sz="2000" dirty="0" smtClean="0">
                <a:solidFill>
                  <a:srgbClr val="000000"/>
                </a:solidFill>
              </a:rPr>
              <a:t>by organizations</a:t>
            </a:r>
            <a:r>
              <a:rPr lang="en-US" sz="2000" b="1" dirty="0">
                <a:solidFill>
                  <a:schemeClr val="tx2"/>
                </a:solidFill>
              </a:rPr>
              <a:t>	</a:t>
            </a:r>
            <a:endParaRPr lang="en-US" sz="2000" b="1" dirty="0" smtClean="0">
              <a:solidFill>
                <a:schemeClr val="tx2"/>
              </a:solidFill>
            </a:endParaRPr>
          </a:p>
          <a:p>
            <a:pPr marL="342900" indent="-342900">
              <a:lnSpc>
                <a:spcPct val="85000"/>
              </a:lnSpc>
              <a:spcBef>
                <a:spcPct val="15000"/>
              </a:spcBef>
              <a:spcAft>
                <a:spcPct val="5000"/>
              </a:spcAft>
              <a:buSzPct val="130000"/>
              <a:buBlip>
                <a:blip r:embed="rId4"/>
              </a:buBlip>
            </a:pPr>
            <a:r>
              <a:rPr lang="en-US" sz="2000" b="1" dirty="0" smtClean="0">
                <a:solidFill>
                  <a:schemeClr val="tx2"/>
                </a:solidFill>
              </a:rPr>
              <a:t>30 e-solutions</a:t>
            </a:r>
            <a:r>
              <a:rPr lang="en-US" sz="1600" b="1" baseline="30000" dirty="0" smtClean="0">
                <a:solidFill>
                  <a:schemeClr val="tx2"/>
                </a:solidFill>
              </a:rPr>
              <a:t>1</a:t>
            </a:r>
            <a:r>
              <a:rPr lang="en-US" sz="2000" b="1" dirty="0" smtClean="0">
                <a:solidFill>
                  <a:schemeClr val="tx2"/>
                </a:solidFill>
              </a:rPr>
              <a:t> </a:t>
            </a:r>
            <a:r>
              <a:rPr lang="en-US" sz="2000" dirty="0" smtClean="0">
                <a:solidFill>
                  <a:srgbClr val="000000"/>
                </a:solidFill>
              </a:rPr>
              <a:t>by households</a:t>
            </a:r>
          </a:p>
          <a:p>
            <a:pPr>
              <a:lnSpc>
                <a:spcPct val="85000"/>
              </a:lnSpc>
              <a:spcBef>
                <a:spcPct val="15000"/>
              </a:spcBef>
              <a:spcAft>
                <a:spcPct val="5000"/>
              </a:spcAft>
              <a:buSzPct val="130000"/>
            </a:pPr>
            <a:endParaRPr lang="en-US" sz="2000" b="1" dirty="0">
              <a:solidFill>
                <a:srgbClr val="000000"/>
              </a:solidFill>
            </a:endParaRPr>
          </a:p>
          <a:p>
            <a:pPr>
              <a:lnSpc>
                <a:spcPct val="85000"/>
              </a:lnSpc>
              <a:spcBef>
                <a:spcPct val="15000"/>
              </a:spcBef>
              <a:spcAft>
                <a:spcPct val="5000"/>
              </a:spcAft>
              <a:buSzPct val="130000"/>
            </a:pPr>
            <a:r>
              <a:rPr lang="en-US" sz="2000" dirty="0" smtClean="0">
                <a:solidFill>
                  <a:schemeClr val="tx1"/>
                </a:solidFill>
              </a:rPr>
              <a:t>Utilization data collected</a:t>
            </a:r>
            <a:r>
              <a:rPr lang="en-US" sz="2000" baseline="30000" dirty="0" smtClean="0">
                <a:solidFill>
                  <a:schemeClr val="tx1"/>
                </a:solidFill>
              </a:rPr>
              <a:t>2</a:t>
            </a:r>
            <a:r>
              <a:rPr lang="en-US" sz="2000" dirty="0" smtClean="0">
                <a:solidFill>
                  <a:schemeClr val="tx1"/>
                </a:solidFill>
              </a:rPr>
              <a:t> by SNG directly </a:t>
            </a:r>
          </a:p>
          <a:p>
            <a:pPr>
              <a:lnSpc>
                <a:spcPct val="85000"/>
              </a:lnSpc>
              <a:spcBef>
                <a:spcPct val="15000"/>
              </a:spcBef>
              <a:spcAft>
                <a:spcPct val="5000"/>
              </a:spcAft>
              <a:buSzPct val="130000"/>
            </a:pPr>
            <a:r>
              <a:rPr lang="en-US" sz="2000" dirty="0" smtClean="0">
                <a:solidFill>
                  <a:schemeClr val="tx1"/>
                </a:solidFill>
              </a:rPr>
              <a:t>From </a:t>
            </a:r>
            <a:r>
              <a:rPr lang="en-US" sz="2000" b="1" dirty="0" smtClean="0">
                <a:solidFill>
                  <a:srgbClr val="1F497D"/>
                </a:solidFill>
              </a:rPr>
              <a:t>23,000</a:t>
            </a:r>
            <a:r>
              <a:rPr lang="en-US" sz="2000" dirty="0" smtClean="0">
                <a:solidFill>
                  <a:schemeClr val="tx1"/>
                </a:solidFill>
              </a:rPr>
              <a:t> businesses / organizations </a:t>
            </a:r>
          </a:p>
          <a:p>
            <a:pPr>
              <a:lnSpc>
                <a:spcPct val="85000"/>
              </a:lnSpc>
              <a:spcBef>
                <a:spcPct val="15000"/>
              </a:spcBef>
              <a:spcAft>
                <a:spcPct val="5000"/>
              </a:spcAft>
              <a:buSzPct val="130000"/>
            </a:pPr>
            <a:r>
              <a:rPr lang="en-US" sz="2000" dirty="0" smtClean="0">
                <a:solidFill>
                  <a:schemeClr val="tx1"/>
                </a:solidFill>
              </a:rPr>
              <a:t>And </a:t>
            </a:r>
            <a:r>
              <a:rPr lang="en-US" sz="2000" b="1" dirty="0" smtClean="0">
                <a:solidFill>
                  <a:srgbClr val="1F497D"/>
                </a:solidFill>
              </a:rPr>
              <a:t>11,000</a:t>
            </a:r>
            <a:r>
              <a:rPr lang="en-US" sz="2000" dirty="0" smtClean="0">
                <a:solidFill>
                  <a:schemeClr val="tx1"/>
                </a:solidFill>
              </a:rPr>
              <a:t> households (</a:t>
            </a:r>
            <a:r>
              <a:rPr lang="en-US" sz="1800" i="1" dirty="0" smtClean="0">
                <a:solidFill>
                  <a:schemeClr val="tx1"/>
                </a:solidFill>
              </a:rPr>
              <a:t>a normative database</a:t>
            </a:r>
            <a:r>
              <a:rPr lang="en-US" sz="2000" dirty="0" smtClean="0">
                <a:solidFill>
                  <a:schemeClr val="tx1"/>
                </a:solidFill>
              </a:rPr>
              <a:t>).</a:t>
            </a:r>
          </a:p>
          <a:p>
            <a:pPr algn="ctr">
              <a:lnSpc>
                <a:spcPct val="85000"/>
              </a:lnSpc>
              <a:spcBef>
                <a:spcPct val="15000"/>
              </a:spcBef>
              <a:spcAft>
                <a:spcPct val="5000"/>
              </a:spcAft>
              <a:buSzPct val="130000"/>
            </a:pPr>
            <a:endParaRPr lang="en-US" sz="2000" dirty="0" smtClean="0">
              <a:solidFill>
                <a:srgbClr val="000000"/>
              </a:solidFill>
            </a:endParaRPr>
          </a:p>
          <a:p>
            <a:pPr>
              <a:lnSpc>
                <a:spcPct val="85000"/>
              </a:lnSpc>
              <a:spcBef>
                <a:spcPct val="15000"/>
              </a:spcBef>
              <a:spcAft>
                <a:spcPct val="5000"/>
              </a:spcAft>
              <a:buSzPct val="130000"/>
            </a:pPr>
            <a:r>
              <a:rPr lang="en-US" sz="2000" dirty="0">
                <a:solidFill>
                  <a:srgbClr val="000000"/>
                </a:solidFill>
              </a:rPr>
              <a:t>Results shown use SNG’s </a:t>
            </a:r>
            <a:r>
              <a:rPr lang="en-US" sz="2000" b="1" dirty="0">
                <a:solidFill>
                  <a:srgbClr val="1F497D"/>
                </a:solidFill>
              </a:rPr>
              <a:t>Digital Economy index (DEi)</a:t>
            </a:r>
            <a:r>
              <a:rPr lang="en-US" sz="2000" dirty="0">
                <a:solidFill>
                  <a:srgbClr val="000000"/>
                </a:solidFill>
              </a:rPr>
              <a:t>, a composite score </a:t>
            </a:r>
            <a:endParaRPr lang="en-US" sz="2000" dirty="0" smtClean="0">
              <a:solidFill>
                <a:srgbClr val="000000"/>
              </a:solidFill>
            </a:endParaRPr>
          </a:p>
          <a:p>
            <a:pPr>
              <a:lnSpc>
                <a:spcPct val="85000"/>
              </a:lnSpc>
              <a:spcBef>
                <a:spcPct val="15000"/>
              </a:spcBef>
              <a:spcAft>
                <a:spcPct val="5000"/>
              </a:spcAft>
              <a:buSzPct val="130000"/>
            </a:pPr>
            <a:r>
              <a:rPr lang="en-US" sz="2000" dirty="0">
                <a:solidFill>
                  <a:srgbClr val="000000"/>
                </a:solidFill>
              </a:rPr>
              <a:t>b</a:t>
            </a:r>
            <a:r>
              <a:rPr lang="en-US" sz="2000" dirty="0" smtClean="0">
                <a:solidFill>
                  <a:srgbClr val="000000"/>
                </a:solidFill>
              </a:rPr>
              <a:t>etween 1 and 10 </a:t>
            </a:r>
            <a:r>
              <a:rPr lang="en-US" sz="2000" dirty="0">
                <a:solidFill>
                  <a:srgbClr val="000000"/>
                </a:solidFill>
              </a:rPr>
              <a:t>to reflect </a:t>
            </a:r>
            <a:r>
              <a:rPr lang="en-US" sz="2000" dirty="0" smtClean="0">
                <a:solidFill>
                  <a:srgbClr val="000000"/>
                </a:solidFill>
              </a:rPr>
              <a:t>level of Internet utilization.</a:t>
            </a:r>
            <a:endParaRPr lang="en-US" sz="2000" dirty="0">
              <a:solidFill>
                <a:schemeClr val="tx1"/>
              </a:solidFill>
            </a:endParaRPr>
          </a:p>
        </p:txBody>
      </p:sp>
      <p:sp>
        <p:nvSpPr>
          <p:cNvPr id="9" name="Rectangle 9"/>
          <p:cNvSpPr txBox="1">
            <a:spLocks/>
          </p:cNvSpPr>
          <p:nvPr/>
        </p:nvSpPr>
        <p:spPr>
          <a:xfrm>
            <a:off x="3119078" y="241300"/>
            <a:ext cx="5602287" cy="650875"/>
          </a:xfrm>
          <a:prstGeom prst="rect">
            <a:avLst/>
          </a:prstGeom>
        </p:spPr>
        <p:txBody>
          <a:bodyPr anchor="ct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pPr algn="r"/>
            <a:r>
              <a:rPr lang="en-US" sz="3200" dirty="0" smtClean="0">
                <a:latin typeface="Calibri"/>
                <a:cs typeface="Calibri"/>
              </a:rPr>
              <a:t>How SNG Measures </a:t>
            </a:r>
            <a:r>
              <a:rPr lang="en-US" sz="3200" dirty="0">
                <a:latin typeface="Calibri"/>
                <a:cs typeface="Calibri"/>
              </a:rPr>
              <a:t>U</a:t>
            </a:r>
            <a:r>
              <a:rPr lang="en-US" sz="3200" dirty="0" smtClean="0">
                <a:latin typeface="Calibri"/>
                <a:cs typeface="Calibri"/>
              </a:rPr>
              <a:t>tilization</a:t>
            </a:r>
          </a:p>
        </p:txBody>
      </p:sp>
      <p:sp>
        <p:nvSpPr>
          <p:cNvPr id="13" name="TextBox 12"/>
          <p:cNvSpPr txBox="1"/>
          <p:nvPr/>
        </p:nvSpPr>
        <p:spPr>
          <a:xfrm>
            <a:off x="384174" y="6511151"/>
            <a:ext cx="4589654" cy="276999"/>
          </a:xfrm>
          <a:prstGeom prst="rect">
            <a:avLst/>
          </a:prstGeom>
          <a:noFill/>
        </p:spPr>
        <p:txBody>
          <a:bodyPr wrap="none" rtlCol="0">
            <a:spAutoFit/>
          </a:bodyPr>
          <a:lstStyle/>
          <a:p>
            <a:r>
              <a:rPr lang="en-US" sz="1200" dirty="0" smtClean="0">
                <a:solidFill>
                  <a:schemeClr val="tx1"/>
                </a:solidFill>
              </a:rPr>
              <a:t>1. Internet-enabled </a:t>
            </a:r>
            <a:r>
              <a:rPr lang="en-US" sz="1200" dirty="0">
                <a:solidFill>
                  <a:schemeClr val="tx1"/>
                </a:solidFill>
              </a:rPr>
              <a:t>applications and </a:t>
            </a:r>
            <a:r>
              <a:rPr lang="en-US" sz="1200" dirty="0" smtClean="0">
                <a:solidFill>
                  <a:schemeClr val="tx1"/>
                </a:solidFill>
              </a:rPr>
              <a:t>processes; 2. Between 2008-2012</a:t>
            </a:r>
            <a:endParaRPr lang="en-US" sz="1200" dirty="0">
              <a:solidFill>
                <a:schemeClr val="tx1"/>
              </a:solidFill>
            </a:endParaRPr>
          </a:p>
        </p:txBody>
      </p:sp>
      <p:sp>
        <p:nvSpPr>
          <p:cNvPr id="11" name="Slide Number Placeholder 1"/>
          <p:cNvSpPr>
            <a:spLocks noGrp="1"/>
          </p:cNvSpPr>
          <p:nvPr>
            <p:ph type="sldNum" sz="quarter" idx="10"/>
          </p:nvPr>
        </p:nvSpPr>
        <p:spPr/>
        <p:txBody>
          <a:bodyPr anchor="t"/>
          <a:lstStyle/>
          <a:p>
            <a:pPr algn="r">
              <a:defRPr/>
            </a:pPr>
            <a:fld id="{41CBC24D-88C2-40C0-8CF5-726EE8A0FC75}" type="slidenum">
              <a:rPr lang="fr-FR" sz="1200" smtClean="0"/>
              <a:pPr algn="r">
                <a:defRPr/>
              </a:pPr>
              <a:t>19</a:t>
            </a:fld>
            <a:endParaRPr lang="fr-FR" sz="1200" dirty="0"/>
          </a:p>
        </p:txBody>
      </p:sp>
      <p:sp>
        <p:nvSpPr>
          <p:cNvPr id="7" name="Rounded Rectangle 6"/>
          <p:cNvSpPr/>
          <p:nvPr/>
        </p:nvSpPr>
        <p:spPr bwMode="auto">
          <a:xfrm>
            <a:off x="707986" y="4991100"/>
            <a:ext cx="7394614" cy="1401763"/>
          </a:xfrm>
          <a:prstGeom prst="roundRect">
            <a:avLst/>
          </a:prstGeom>
          <a:solidFill>
            <a:srgbClr val="66A84A"/>
          </a:solidFill>
          <a:ln>
            <a:noFill/>
          </a:ln>
          <a:effectLst/>
          <a:extLst/>
        </p:spPr>
        <p:txBody>
          <a:bodyPr vert="horz" wrap="square" lIns="91440" tIns="45720" rIns="91440" bIns="45720" numCol="1" rtlCol="0" anchor="ctr" anchorCtr="0" compatLnSpc="1">
            <a:prstTxWarp prst="textNoShape">
              <a:avLst/>
            </a:prstTxWarp>
          </a:bodyPr>
          <a:lstStyle/>
          <a:p>
            <a:pPr marL="0" indent="0" algn="ctr">
              <a:lnSpc>
                <a:spcPct val="85000"/>
              </a:lnSpc>
              <a:spcBef>
                <a:spcPts val="0"/>
              </a:spcBef>
              <a:spcAft>
                <a:spcPts val="0"/>
              </a:spcAft>
              <a:buSzPct val="130000"/>
            </a:pPr>
            <a:r>
              <a:rPr lang="en-US" sz="2800" b="1" dirty="0">
                <a:solidFill>
                  <a:schemeClr val="bg1"/>
                </a:solidFill>
              </a:rPr>
              <a:t>DEi scoring process enables </a:t>
            </a:r>
          </a:p>
          <a:p>
            <a:pPr marL="0" indent="0" algn="ctr">
              <a:lnSpc>
                <a:spcPct val="85000"/>
              </a:lnSpc>
              <a:spcBef>
                <a:spcPts val="0"/>
              </a:spcBef>
              <a:spcAft>
                <a:spcPts val="0"/>
              </a:spcAft>
              <a:buSzPct val="130000"/>
            </a:pPr>
            <a:r>
              <a:rPr lang="en-US" sz="2800" b="1" dirty="0">
                <a:solidFill>
                  <a:schemeClr val="bg1"/>
                </a:solidFill>
              </a:rPr>
              <a:t>comparisons and rankings by sector or region</a:t>
            </a:r>
          </a:p>
        </p:txBody>
      </p:sp>
    </p:spTree>
    <p:extLst>
      <p:ext uri="{BB962C8B-B14F-4D97-AF65-F5344CB8AC3E}">
        <p14:creationId xmlns:p14="http://schemas.microsoft.com/office/powerpoint/2010/main" val="423665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or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593" y="1582271"/>
            <a:ext cx="3084957" cy="1972938"/>
          </a:xfrm>
          <a:prstGeom prst="rect">
            <a:avLst/>
          </a:prstGeom>
        </p:spPr>
      </p:pic>
      <p:sp>
        <p:nvSpPr>
          <p:cNvPr id="12" name="TextBox 11"/>
          <p:cNvSpPr txBox="1"/>
          <p:nvPr/>
        </p:nvSpPr>
        <p:spPr>
          <a:xfrm>
            <a:off x="242888" y="1181350"/>
            <a:ext cx="8443912" cy="2800767"/>
          </a:xfrm>
          <a:prstGeom prst="rect">
            <a:avLst/>
          </a:prstGeom>
          <a:noFill/>
        </p:spPr>
        <p:txBody>
          <a:bodyPr wrap="square" rtlCol="0">
            <a:spAutoFit/>
          </a:bodyPr>
          <a:lstStyle/>
          <a:p>
            <a:r>
              <a:rPr lang="en-US" sz="2000" b="1" dirty="0" smtClean="0">
                <a:solidFill>
                  <a:srgbClr val="409736"/>
                </a:solidFill>
              </a:rPr>
              <a:t>WE ARE </a:t>
            </a:r>
            <a:r>
              <a:rPr lang="en-US" sz="2000" dirty="0" smtClean="0"/>
              <a:t>a </a:t>
            </a:r>
            <a:r>
              <a:rPr lang="en-US" sz="2000" dirty="0">
                <a:solidFill>
                  <a:schemeClr val="tx2"/>
                </a:solidFill>
              </a:rPr>
              <a:t>global</a:t>
            </a:r>
            <a:r>
              <a:rPr lang="en-US" sz="2000" dirty="0">
                <a:solidFill>
                  <a:srgbClr val="E47E26"/>
                </a:solidFill>
              </a:rPr>
              <a:t> </a:t>
            </a:r>
            <a:r>
              <a:rPr lang="en-US" sz="2000" dirty="0" smtClean="0"/>
              <a:t>leader in </a:t>
            </a:r>
            <a:r>
              <a:rPr lang="en-US" sz="2000" dirty="0"/>
              <a:t>broadband planning for </a:t>
            </a:r>
            <a:r>
              <a:rPr lang="en-US" sz="2000" dirty="0" smtClean="0"/>
              <a:t>socio-economic development</a:t>
            </a:r>
          </a:p>
          <a:p>
            <a:endParaRPr lang="en-US" sz="1800" dirty="0"/>
          </a:p>
          <a:p>
            <a:r>
              <a:rPr lang="en-US" sz="2000" b="1" dirty="0" smtClean="0">
                <a:solidFill>
                  <a:srgbClr val="409736"/>
                </a:solidFill>
              </a:rPr>
              <a:t>WE PROVIDE</a:t>
            </a:r>
            <a:r>
              <a:rPr lang="en-US" sz="2000" dirty="0" smtClean="0">
                <a:solidFill>
                  <a:srgbClr val="63A648"/>
                </a:solidFill>
              </a:rPr>
              <a:t> </a:t>
            </a:r>
            <a:r>
              <a:rPr lang="en-US" sz="2000" dirty="0" smtClean="0">
                <a:solidFill>
                  <a:srgbClr val="1F497D"/>
                </a:solidFill>
              </a:rPr>
              <a:t>data and insights </a:t>
            </a:r>
            <a:r>
              <a:rPr lang="en-US" sz="2000" dirty="0" smtClean="0">
                <a:solidFill>
                  <a:schemeClr val="tx2"/>
                </a:solidFill>
              </a:rPr>
              <a:t>to increase </a:t>
            </a:r>
          </a:p>
          <a:p>
            <a:r>
              <a:rPr lang="en-US" sz="2000" dirty="0">
                <a:solidFill>
                  <a:schemeClr val="tx2"/>
                </a:solidFill>
              </a:rPr>
              <a:t>b</a:t>
            </a:r>
            <a:r>
              <a:rPr lang="en-US" sz="2000" dirty="0" smtClean="0">
                <a:solidFill>
                  <a:schemeClr val="tx2"/>
                </a:solidFill>
              </a:rPr>
              <a:t>roadband utilization and impacts </a:t>
            </a:r>
          </a:p>
          <a:p>
            <a:endParaRPr lang="en-US" sz="1800" dirty="0" smtClean="0">
              <a:solidFill>
                <a:srgbClr val="1F497D"/>
              </a:solidFill>
            </a:endParaRPr>
          </a:p>
          <a:p>
            <a:r>
              <a:rPr lang="en-US" sz="2000" b="1" dirty="0" smtClean="0">
                <a:solidFill>
                  <a:srgbClr val="409736"/>
                </a:solidFill>
              </a:rPr>
              <a:t>WE </a:t>
            </a:r>
            <a:r>
              <a:rPr lang="en-US" sz="2000" b="1" dirty="0">
                <a:solidFill>
                  <a:srgbClr val="409736"/>
                </a:solidFill>
              </a:rPr>
              <a:t>DELIVER</a:t>
            </a:r>
            <a:r>
              <a:rPr lang="en-US" sz="2000" dirty="0">
                <a:solidFill>
                  <a:srgbClr val="409736"/>
                </a:solidFill>
              </a:rPr>
              <a:t> </a:t>
            </a:r>
            <a:r>
              <a:rPr lang="en-US" sz="2000" dirty="0" smtClean="0">
                <a:solidFill>
                  <a:schemeClr val="tx2"/>
                </a:solidFill>
              </a:rPr>
              <a:t>strategies </a:t>
            </a:r>
            <a:r>
              <a:rPr lang="en-US" sz="2000" dirty="0">
                <a:solidFill>
                  <a:schemeClr val="tx2"/>
                </a:solidFill>
              </a:rPr>
              <a:t>for economic </a:t>
            </a:r>
            <a:r>
              <a:rPr lang="en-US" sz="2000" dirty="0" smtClean="0">
                <a:solidFill>
                  <a:schemeClr val="tx2"/>
                </a:solidFill>
              </a:rPr>
              <a:t>development </a:t>
            </a:r>
          </a:p>
          <a:p>
            <a:r>
              <a:rPr lang="en-US" sz="2000" dirty="0" smtClean="0">
                <a:solidFill>
                  <a:schemeClr val="tx2"/>
                </a:solidFill>
              </a:rPr>
              <a:t>and community transformation through broadband</a:t>
            </a:r>
            <a:endParaRPr lang="en-CA" sz="2000" dirty="0" smtClean="0">
              <a:solidFill>
                <a:schemeClr val="tx2"/>
              </a:solidFill>
            </a:endParaRPr>
          </a:p>
          <a:p>
            <a:endParaRPr lang="en-CA" sz="2000" b="1" dirty="0" smtClean="0">
              <a:solidFill>
                <a:srgbClr val="59AD48"/>
              </a:solidFill>
            </a:endParaRPr>
          </a:p>
          <a:p>
            <a:r>
              <a:rPr lang="en-CA" sz="2000" b="1" dirty="0" smtClean="0">
                <a:solidFill>
                  <a:srgbClr val="409736"/>
                </a:solidFill>
              </a:rPr>
              <a:t>Some of our clients:</a:t>
            </a:r>
            <a:endParaRPr lang="en-CA" sz="2000" b="1" dirty="0">
              <a:solidFill>
                <a:srgbClr val="409736"/>
              </a:solidFill>
            </a:endParaRPr>
          </a:p>
        </p:txBody>
      </p:sp>
      <p:sp>
        <p:nvSpPr>
          <p:cNvPr id="23" name="Oval 22"/>
          <p:cNvSpPr/>
          <p:nvPr/>
        </p:nvSpPr>
        <p:spPr bwMode="auto">
          <a:xfrm>
            <a:off x="6145210" y="250190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4" name="Oval 23"/>
          <p:cNvSpPr/>
          <p:nvPr/>
        </p:nvSpPr>
        <p:spPr bwMode="auto">
          <a:xfrm>
            <a:off x="6379098" y="238125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5" name="Oval 24"/>
          <p:cNvSpPr/>
          <p:nvPr/>
        </p:nvSpPr>
        <p:spPr bwMode="auto">
          <a:xfrm>
            <a:off x="7006830" y="238125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6" name="Oval 25"/>
          <p:cNvSpPr/>
          <p:nvPr/>
        </p:nvSpPr>
        <p:spPr bwMode="auto">
          <a:xfrm>
            <a:off x="8032400" y="309880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4" name="Slide Number Placeholder 3"/>
          <p:cNvSpPr>
            <a:spLocks noGrp="1"/>
          </p:cNvSpPr>
          <p:nvPr>
            <p:ph type="sldNum" sz="quarter" idx="10"/>
          </p:nvPr>
        </p:nvSpPr>
        <p:spPr/>
        <p:txBody>
          <a:bodyPr/>
          <a:lstStyle/>
          <a:p>
            <a:pPr>
              <a:defRPr/>
            </a:pPr>
            <a:fld id="{2D7166B4-A584-BC49-834E-4A4F82A8E029}" type="slidenum">
              <a:rPr lang="fr-FR" smtClean="0"/>
              <a:pPr>
                <a:defRPr/>
              </a:pPr>
              <a:t>2</a:t>
            </a:fld>
            <a:endParaRPr lang="fr-FR" dirty="0"/>
          </a:p>
        </p:txBody>
      </p:sp>
      <p:sp>
        <p:nvSpPr>
          <p:cNvPr id="8" name="Title 1"/>
          <p:cNvSpPr>
            <a:spLocks noGrp="1"/>
          </p:cNvSpPr>
          <p:nvPr>
            <p:ph type="title"/>
          </p:nvPr>
        </p:nvSpPr>
        <p:spPr>
          <a:xfrm>
            <a:off x="2592674" y="360252"/>
            <a:ext cx="6314454" cy="418058"/>
          </a:xfrm>
        </p:spPr>
        <p:txBody>
          <a:bodyPr>
            <a:noAutofit/>
          </a:bodyPr>
          <a:lstStyle/>
          <a:p>
            <a:r>
              <a:rPr lang="en-US" sz="3200" dirty="0" smtClean="0"/>
              <a:t>We are the “Broadband economists”</a:t>
            </a:r>
            <a:endParaRPr lang="en-CA" sz="32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68934" y="3848608"/>
            <a:ext cx="1961103" cy="46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8156" y="5367212"/>
            <a:ext cx="1747838" cy="44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46947" y="4364665"/>
            <a:ext cx="2189955" cy="58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Illinois broadb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6078" y="3675953"/>
            <a:ext cx="2838521" cy="444843"/>
          </a:xfrm>
          <a:prstGeom prst="rect">
            <a:avLst/>
          </a:prstGeom>
        </p:spPr>
      </p:pic>
      <p:pic>
        <p:nvPicPr>
          <p:cNvPr id="6" name="Picture 5" descr="INDUSTRY-CANADA-1024x48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2636" y="4461855"/>
            <a:ext cx="1533358" cy="730741"/>
          </a:xfrm>
          <a:prstGeom prst="rect">
            <a:avLst/>
          </a:prstGeom>
        </p:spPr>
      </p:pic>
      <p:pic>
        <p:nvPicPr>
          <p:cNvPr id="17"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41925" y="5346591"/>
            <a:ext cx="1124743" cy="4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84978" y="5965604"/>
            <a:ext cx="1420207" cy="76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9878" y="5328037"/>
            <a:ext cx="1534877" cy="58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Ontario_Canada_Log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2398" y="5965604"/>
            <a:ext cx="1536700" cy="508000"/>
          </a:xfrm>
          <a:prstGeom prst="rect">
            <a:avLst/>
          </a:prstGeom>
        </p:spPr>
      </p:pic>
      <p:grpSp>
        <p:nvGrpSpPr>
          <p:cNvPr id="22" name="Group 21"/>
          <p:cNvGrpSpPr/>
          <p:nvPr/>
        </p:nvGrpSpPr>
        <p:grpSpPr>
          <a:xfrm>
            <a:off x="6856745" y="5916713"/>
            <a:ext cx="1462873" cy="941287"/>
            <a:chOff x="6856745" y="5916713"/>
            <a:chExt cx="1462873" cy="941287"/>
          </a:xfrm>
        </p:grpSpPr>
        <p:pic>
          <p:nvPicPr>
            <p:cNvPr id="2" name="Picture 1" descr="UK_Department_of_Trade_and_Industry_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2636" y="5916713"/>
              <a:ext cx="1058966" cy="585961"/>
            </a:xfrm>
            <a:prstGeom prst="rect">
              <a:avLst/>
            </a:prstGeom>
          </p:spPr>
        </p:pic>
        <p:sp>
          <p:nvSpPr>
            <p:cNvPr id="21" name="TextBox 20"/>
            <p:cNvSpPr txBox="1"/>
            <p:nvPr/>
          </p:nvSpPr>
          <p:spPr>
            <a:xfrm>
              <a:off x="6856745" y="6457890"/>
              <a:ext cx="1462873" cy="400110"/>
            </a:xfrm>
            <a:prstGeom prst="rect">
              <a:avLst/>
            </a:prstGeom>
            <a:noFill/>
          </p:spPr>
          <p:txBody>
            <a:bodyPr wrap="none" rtlCol="0">
              <a:spAutoFit/>
            </a:bodyPr>
            <a:lstStyle/>
            <a:p>
              <a:pPr algn="ctr"/>
              <a:r>
                <a:rPr lang="en-CA" dirty="0" smtClean="0">
                  <a:solidFill>
                    <a:schemeClr val="tx1"/>
                  </a:solidFill>
                </a:rPr>
                <a:t>UK Department of Trade </a:t>
              </a:r>
            </a:p>
            <a:p>
              <a:pPr algn="ctr"/>
              <a:r>
                <a:rPr lang="en-CA" dirty="0" smtClean="0">
                  <a:solidFill>
                    <a:schemeClr val="tx1"/>
                  </a:solidFill>
                </a:rPr>
                <a:t>and Industry</a:t>
              </a:r>
              <a:endParaRPr lang="en-CA" dirty="0">
                <a:solidFill>
                  <a:schemeClr val="tx1"/>
                </a:solidFill>
              </a:endParaRPr>
            </a:p>
          </p:txBody>
        </p:sp>
      </p:grpSp>
      <p:pic>
        <p:nvPicPr>
          <p:cNvPr id="14" name="Picture 13" descr="ftth_logo.png"/>
          <p:cNvPicPr>
            <a:picLocks noChangeAspect="1"/>
          </p:cNvPicPr>
          <p:nvPr/>
        </p:nvPicPr>
        <p:blipFill rotWithShape="1">
          <a:blip r:embed="rId13">
            <a:extLst>
              <a:ext uri="{28A0092B-C50C-407E-A947-70E740481C1C}">
                <a14:useLocalDpi xmlns:a14="http://schemas.microsoft.com/office/drawing/2010/main" val="0"/>
              </a:ext>
            </a:extLst>
          </a:blip>
          <a:srcRect l="11273" t="14379" r="38592" b="18768"/>
          <a:stretch/>
        </p:blipFill>
        <p:spPr>
          <a:xfrm>
            <a:off x="2468310" y="4105089"/>
            <a:ext cx="912498" cy="1216792"/>
          </a:xfrm>
          <a:prstGeom prst="rect">
            <a:avLst/>
          </a:prstGeom>
        </p:spPr>
      </p:pic>
      <p:pic>
        <p:nvPicPr>
          <p:cNvPr id="27" name="Picture 26" descr="North georgia.png"/>
          <p:cNvPicPr>
            <a:picLocks noChangeAspect="1"/>
          </p:cNvPicPr>
          <p:nvPr/>
        </p:nvPicPr>
        <p:blipFill rotWithShape="1">
          <a:blip r:embed="rId14">
            <a:extLst>
              <a:ext uri="{28A0092B-C50C-407E-A947-70E740481C1C}">
                <a14:useLocalDpi xmlns:a14="http://schemas.microsoft.com/office/drawing/2010/main" val="0"/>
              </a:ext>
            </a:extLst>
          </a:blip>
          <a:srcRect l="2656" r="51471"/>
          <a:stretch/>
        </p:blipFill>
        <p:spPr>
          <a:xfrm>
            <a:off x="166688" y="5916016"/>
            <a:ext cx="2853190" cy="794021"/>
          </a:xfrm>
          <a:prstGeom prst="rect">
            <a:avLst/>
          </a:prstGeom>
        </p:spPr>
      </p:pic>
      <p:pic>
        <p:nvPicPr>
          <p:cNvPr id="28" name="Picture 27" descr="British teleco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5331" y="5192596"/>
            <a:ext cx="1679479" cy="797752"/>
          </a:xfrm>
          <a:prstGeom prst="rect">
            <a:avLst/>
          </a:prstGeom>
        </p:spPr>
      </p:pic>
      <p:pic>
        <p:nvPicPr>
          <p:cNvPr id="7" name="Picture 6" descr="virginia-state-seal.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6085" y="3968018"/>
            <a:ext cx="1357664" cy="1360019"/>
          </a:xfrm>
          <a:prstGeom prst="rect">
            <a:avLst/>
          </a:prstGeom>
        </p:spPr>
      </p:pic>
    </p:spTree>
    <p:extLst>
      <p:ext uri="{BB962C8B-B14F-4D97-AF65-F5344CB8AC3E}">
        <p14:creationId xmlns:p14="http://schemas.microsoft.com/office/powerpoint/2010/main" val="310891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20</a:t>
            </a:fld>
            <a:endParaRPr lang="fr-FR"/>
          </a:p>
        </p:txBody>
      </p:sp>
      <p:graphicFrame>
        <p:nvGraphicFramePr>
          <p:cNvPr id="5" name="Chart 4"/>
          <p:cNvGraphicFramePr>
            <a:graphicFrameLocks/>
          </p:cNvGraphicFramePr>
          <p:nvPr>
            <p:extLst>
              <p:ext uri="{D42A27DB-BD31-4B8C-83A1-F6EECF244321}">
                <p14:modId xmlns:p14="http://schemas.microsoft.com/office/powerpoint/2010/main" val="2255555225"/>
              </p:ext>
            </p:extLst>
          </p:nvPr>
        </p:nvGraphicFramePr>
        <p:xfrm>
          <a:off x="425450" y="1174750"/>
          <a:ext cx="8459758"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2565400" y="190500"/>
            <a:ext cx="6121401" cy="650875"/>
          </a:xfrm>
          <a:prstGeom prst="rect">
            <a:avLst/>
          </a:prstGeom>
        </p:spPr>
        <p:txBody>
          <a:bodyP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r>
              <a:rPr lang="en-US" sz="3000" dirty="0" smtClean="0"/>
              <a:t>Increased Utilization Directly </a:t>
            </a:r>
            <a:br>
              <a:rPr lang="en-US" sz="3000" dirty="0" smtClean="0"/>
            </a:br>
            <a:r>
              <a:rPr lang="en-US" sz="3000" dirty="0" smtClean="0"/>
              <a:t>Correlates to Revenue Growth</a:t>
            </a:r>
            <a:endParaRPr lang="en-US" sz="3000" dirty="0"/>
          </a:p>
        </p:txBody>
      </p:sp>
      <p:sp>
        <p:nvSpPr>
          <p:cNvPr id="6" name="Content Placeholder 2"/>
          <p:cNvSpPr txBox="1">
            <a:spLocks/>
          </p:cNvSpPr>
          <p:nvPr/>
        </p:nvSpPr>
        <p:spPr bwMode="auto">
          <a:xfrm>
            <a:off x="146649" y="6136182"/>
            <a:ext cx="8738559" cy="48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marL="0" indent="0">
              <a:spcBef>
                <a:spcPts val="0"/>
              </a:spcBef>
              <a:buFont typeface="Arial" pitchFamily="34" charset="0"/>
              <a:buNone/>
            </a:pPr>
            <a:r>
              <a:rPr lang="en-US" sz="2100" b="1" dirty="0" smtClean="0">
                <a:solidFill>
                  <a:srgbClr val="66A84A"/>
                </a:solidFill>
                <a:latin typeface="Calibri"/>
                <a:cs typeface="Calibri"/>
              </a:rPr>
              <a:t>Businesses </a:t>
            </a:r>
            <a:r>
              <a:rPr lang="en-US" sz="2100" b="1" u="sng" dirty="0" smtClean="0">
                <a:solidFill>
                  <a:srgbClr val="66A84A"/>
                </a:solidFill>
                <a:latin typeface="Calibri"/>
                <a:cs typeface="Calibri"/>
              </a:rPr>
              <a:t>underutilizing the Internet</a:t>
            </a:r>
            <a:r>
              <a:rPr lang="en-US" sz="2100" b="1" dirty="0" smtClean="0">
                <a:solidFill>
                  <a:srgbClr val="66A84A"/>
                </a:solidFill>
                <a:latin typeface="Calibri"/>
                <a:cs typeface="Calibri"/>
              </a:rPr>
              <a:t> miss significant revenue opportunities</a:t>
            </a:r>
          </a:p>
        </p:txBody>
      </p:sp>
      <p:sp>
        <p:nvSpPr>
          <p:cNvPr id="7" name="TextBox 6"/>
          <p:cNvSpPr txBox="1"/>
          <p:nvPr/>
        </p:nvSpPr>
        <p:spPr>
          <a:xfrm>
            <a:off x="0" y="6604084"/>
            <a:ext cx="6057900"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smtClean="0">
                <a:solidFill>
                  <a:schemeClr val="tx1"/>
                </a:solidFill>
                <a:latin typeface="Calibri"/>
                <a:cs typeface="Calibri"/>
              </a:rPr>
              <a:t>Source: SNG Digital Economy Database n </a:t>
            </a:r>
            <a:r>
              <a:rPr lang="en-US" sz="1050" dirty="0">
                <a:solidFill>
                  <a:schemeClr val="tx1"/>
                </a:solidFill>
                <a:latin typeface="Calibri"/>
                <a:cs typeface="Calibri"/>
              </a:rPr>
              <a:t>= </a:t>
            </a:r>
            <a:r>
              <a:rPr lang="en-US" sz="1050" dirty="0" smtClean="0">
                <a:solidFill>
                  <a:schemeClr val="tx1"/>
                </a:solidFill>
                <a:latin typeface="Calibri"/>
                <a:cs typeface="Calibri"/>
              </a:rPr>
              <a:t>1,202 from NC, VA and KY collected in 2010-12</a:t>
            </a:r>
            <a:endParaRPr lang="en-US" sz="1050" dirty="0">
              <a:solidFill>
                <a:schemeClr val="tx1"/>
              </a:solidFill>
              <a:latin typeface="Calibri"/>
              <a:cs typeface="Calibri"/>
            </a:endParaRPr>
          </a:p>
        </p:txBody>
      </p:sp>
    </p:spTree>
    <p:extLst>
      <p:ext uri="{BB962C8B-B14F-4D97-AF65-F5344CB8AC3E}">
        <p14:creationId xmlns:p14="http://schemas.microsoft.com/office/powerpoint/2010/main" val="1294254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p:cNvGraphicFramePr>
            <a:graphicFrameLocks/>
          </p:cNvGraphicFramePr>
          <p:nvPr>
            <p:extLst>
              <p:ext uri="{D42A27DB-BD31-4B8C-83A1-F6EECF244321}">
                <p14:modId xmlns:p14="http://schemas.microsoft.com/office/powerpoint/2010/main" val="1506206999"/>
              </p:ext>
            </p:extLst>
          </p:nvPr>
        </p:nvGraphicFramePr>
        <p:xfrm>
          <a:off x="116634" y="1173112"/>
          <a:ext cx="8820150" cy="427420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8661400" y="5310943"/>
            <a:ext cx="482600" cy="1547057"/>
          </a:xfrm>
          <a:prstGeom prst="rect">
            <a:avLst/>
          </a:prstGeom>
          <a:solidFill>
            <a:srgbClr val="FFFFFF"/>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21578A"/>
              </a:solidFill>
              <a:effectLst/>
              <a:latin typeface="Calibri" pitchFamily="34" charset="0"/>
            </a:endParaRPr>
          </a:p>
        </p:txBody>
      </p:sp>
      <p:sp>
        <p:nvSpPr>
          <p:cNvPr id="4" name="Slide Number Placeholder 3"/>
          <p:cNvSpPr>
            <a:spLocks noGrp="1"/>
          </p:cNvSpPr>
          <p:nvPr>
            <p:ph type="sldNum" sz="quarter" idx="10"/>
          </p:nvPr>
        </p:nvSpPr>
        <p:spPr>
          <a:xfrm>
            <a:off x="6184252" y="5542361"/>
            <a:ext cx="1850764" cy="313320"/>
          </a:xfrm>
        </p:spPr>
        <p:txBody>
          <a:bodyPr/>
          <a:lstStyle/>
          <a:p>
            <a:r>
              <a:rPr lang="en-US" sz="1400" b="1" dirty="0" smtClean="0">
                <a:solidFill>
                  <a:srgbClr val="FF0000"/>
                </a:solidFill>
                <a:latin typeface="Calibri"/>
                <a:cs typeface="Calibri"/>
              </a:rPr>
              <a:t>Slow / Late Adoption</a:t>
            </a:r>
            <a:endParaRPr lang="en-US" sz="1400" b="1" dirty="0">
              <a:solidFill>
                <a:srgbClr val="FF0000"/>
              </a:solidFill>
              <a:latin typeface="Calibri"/>
              <a:cs typeface="Calibri"/>
            </a:endParaRPr>
          </a:p>
        </p:txBody>
      </p:sp>
      <p:grpSp>
        <p:nvGrpSpPr>
          <p:cNvPr id="21" name="Group 20"/>
          <p:cNvGrpSpPr/>
          <p:nvPr/>
        </p:nvGrpSpPr>
        <p:grpSpPr>
          <a:xfrm>
            <a:off x="6882657" y="6123937"/>
            <a:ext cx="1635184" cy="276999"/>
            <a:chOff x="1302851" y="5583230"/>
            <a:chExt cx="1635184" cy="276999"/>
          </a:xfrm>
        </p:grpSpPr>
        <p:grpSp>
          <p:nvGrpSpPr>
            <p:cNvPr id="22" name="Group 21"/>
            <p:cNvGrpSpPr/>
            <p:nvPr/>
          </p:nvGrpSpPr>
          <p:grpSpPr>
            <a:xfrm>
              <a:off x="1302851" y="5644574"/>
              <a:ext cx="309180" cy="131228"/>
              <a:chOff x="-75956" y="5631611"/>
              <a:chExt cx="1657605" cy="703552"/>
            </a:xfrm>
            <a:solidFill>
              <a:schemeClr val="tx2"/>
            </a:solidFill>
          </p:grpSpPr>
          <p:cxnSp>
            <p:nvCxnSpPr>
              <p:cNvPr id="24" name="Straight Connector 23"/>
              <p:cNvCxnSpPr/>
              <p:nvPr/>
            </p:nvCxnSpPr>
            <p:spPr bwMode="auto">
              <a:xfrm>
                <a:off x="-75956" y="5983387"/>
                <a:ext cx="1657605" cy="0"/>
              </a:xfrm>
              <a:prstGeom prst="line">
                <a:avLst/>
              </a:prstGeom>
              <a:grpFill/>
              <a:ln w="381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24"/>
              <p:cNvSpPr/>
              <p:nvPr/>
            </p:nvSpPr>
            <p:spPr bwMode="auto">
              <a:xfrm>
                <a:off x="433228" y="5631611"/>
                <a:ext cx="775795" cy="703552"/>
              </a:xfrm>
              <a:prstGeom prst="rect">
                <a:avLst/>
              </a:prstGeom>
              <a:solidFill>
                <a:schemeClr val="accent6">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23" name="TextBox 22"/>
            <p:cNvSpPr txBox="1"/>
            <p:nvPr/>
          </p:nvSpPr>
          <p:spPr>
            <a:xfrm>
              <a:off x="1612031" y="5583230"/>
              <a:ext cx="1326004" cy="276999"/>
            </a:xfrm>
            <a:prstGeom prst="rect">
              <a:avLst/>
            </a:prstGeom>
            <a:noFill/>
          </p:spPr>
          <p:txBody>
            <a:bodyPr wrap="none" rtlCol="0">
              <a:spAutoFit/>
            </a:bodyPr>
            <a:lstStyle/>
            <a:p>
              <a:r>
                <a:rPr lang="en-US" sz="1200" b="1" dirty="0" smtClean="0">
                  <a:solidFill>
                    <a:schemeClr val="tx1"/>
                  </a:solidFill>
                </a:rPr>
                <a:t>Social networking</a:t>
              </a:r>
              <a:endParaRPr lang="en-US" sz="1200" b="1" dirty="0">
                <a:solidFill>
                  <a:schemeClr val="tx1"/>
                </a:solidFill>
              </a:endParaRPr>
            </a:p>
          </p:txBody>
        </p:sp>
      </p:grpSp>
      <p:grpSp>
        <p:nvGrpSpPr>
          <p:cNvPr id="26" name="Group 25"/>
          <p:cNvGrpSpPr/>
          <p:nvPr/>
        </p:nvGrpSpPr>
        <p:grpSpPr>
          <a:xfrm>
            <a:off x="4868257" y="6359098"/>
            <a:ext cx="2414820" cy="276999"/>
            <a:chOff x="1302851" y="5583230"/>
            <a:chExt cx="2414820" cy="276999"/>
          </a:xfrm>
        </p:grpSpPr>
        <p:grpSp>
          <p:nvGrpSpPr>
            <p:cNvPr id="27" name="Group 26"/>
            <p:cNvGrpSpPr/>
            <p:nvPr/>
          </p:nvGrpSpPr>
          <p:grpSpPr>
            <a:xfrm>
              <a:off x="1302851" y="5644574"/>
              <a:ext cx="309180" cy="131228"/>
              <a:chOff x="-75956" y="5631611"/>
              <a:chExt cx="1657605" cy="703552"/>
            </a:xfrm>
            <a:solidFill>
              <a:schemeClr val="tx2"/>
            </a:solidFill>
          </p:grpSpPr>
          <p:cxnSp>
            <p:nvCxnSpPr>
              <p:cNvPr id="29" name="Straight Connector 28"/>
              <p:cNvCxnSpPr/>
              <p:nvPr/>
            </p:nvCxnSpPr>
            <p:spPr bwMode="auto">
              <a:xfrm>
                <a:off x="-75956" y="5983387"/>
                <a:ext cx="1657605" cy="0"/>
              </a:xfrm>
              <a:prstGeom prst="line">
                <a:avLst/>
              </a:prstGeom>
              <a:grpFill/>
              <a:ln w="38100" cap="flat" cmpd="sng" algn="ctr">
                <a:solidFill>
                  <a:schemeClr val="accent4">
                    <a:lumMod val="65000"/>
                    <a:lumOff val="3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Rectangle 29"/>
              <p:cNvSpPr/>
              <p:nvPr/>
            </p:nvSpPr>
            <p:spPr bwMode="auto">
              <a:xfrm>
                <a:off x="433228" y="5631611"/>
                <a:ext cx="775795" cy="703552"/>
              </a:xfrm>
              <a:prstGeom prst="rect">
                <a:avLst/>
              </a:prstGeom>
              <a:solidFill>
                <a:schemeClr val="accent4">
                  <a:lumMod val="65000"/>
                  <a:lumOff val="35000"/>
                </a:schemeClr>
              </a:solidFill>
              <a:ln>
                <a:solidFill>
                  <a:schemeClr val="bg1">
                    <a:lumMod val="50000"/>
                  </a:schemeClr>
                </a:solid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28" name="TextBox 27"/>
            <p:cNvSpPr txBox="1"/>
            <p:nvPr/>
          </p:nvSpPr>
          <p:spPr>
            <a:xfrm>
              <a:off x="1612031" y="5583230"/>
              <a:ext cx="2105640" cy="276999"/>
            </a:xfrm>
            <a:prstGeom prst="rect">
              <a:avLst/>
            </a:prstGeom>
            <a:noFill/>
          </p:spPr>
          <p:txBody>
            <a:bodyPr wrap="none" rtlCol="0">
              <a:spAutoFit/>
            </a:bodyPr>
            <a:lstStyle/>
            <a:p>
              <a:r>
                <a:rPr lang="en-US" sz="1200" b="1" smtClean="0">
                  <a:solidFill>
                    <a:schemeClr val="tx1"/>
                  </a:solidFill>
                </a:rPr>
                <a:t>Rich media or service creation</a:t>
              </a:r>
              <a:endParaRPr lang="en-US" sz="1200" b="1">
                <a:solidFill>
                  <a:schemeClr val="tx1"/>
                </a:solidFill>
              </a:endParaRPr>
            </a:p>
          </p:txBody>
        </p:sp>
      </p:grpSp>
      <p:grpSp>
        <p:nvGrpSpPr>
          <p:cNvPr id="41" name="Group 40"/>
          <p:cNvGrpSpPr/>
          <p:nvPr/>
        </p:nvGrpSpPr>
        <p:grpSpPr>
          <a:xfrm>
            <a:off x="4868257" y="6104754"/>
            <a:ext cx="2044601" cy="276999"/>
            <a:chOff x="1302851" y="5583230"/>
            <a:chExt cx="2044601" cy="276999"/>
          </a:xfrm>
        </p:grpSpPr>
        <p:grpSp>
          <p:nvGrpSpPr>
            <p:cNvPr id="42" name="Group 41"/>
            <p:cNvGrpSpPr/>
            <p:nvPr/>
          </p:nvGrpSpPr>
          <p:grpSpPr>
            <a:xfrm>
              <a:off x="1302851" y="5644574"/>
              <a:ext cx="309180" cy="131228"/>
              <a:chOff x="-75956" y="5631611"/>
              <a:chExt cx="1657605" cy="703552"/>
            </a:xfrm>
            <a:solidFill>
              <a:schemeClr val="tx2"/>
            </a:solidFill>
          </p:grpSpPr>
          <p:cxnSp>
            <p:nvCxnSpPr>
              <p:cNvPr id="44" name="Straight Connector 43"/>
              <p:cNvCxnSpPr/>
              <p:nvPr/>
            </p:nvCxnSpPr>
            <p:spPr bwMode="auto">
              <a:xfrm>
                <a:off x="-75956" y="5983387"/>
                <a:ext cx="1657605" cy="0"/>
              </a:xfrm>
              <a:prstGeom prst="line">
                <a:avLst/>
              </a:prstGeom>
              <a:grp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5" name="Rectangle 44"/>
              <p:cNvSpPr/>
              <p:nvPr/>
            </p:nvSpPr>
            <p:spPr bwMode="auto">
              <a:xfrm>
                <a:off x="433228" y="5631611"/>
                <a:ext cx="775795" cy="703552"/>
              </a:xfrm>
              <a:prstGeom prst="rect">
                <a:avLst/>
              </a:prstGeom>
              <a:solidFill>
                <a:schemeClr val="accent1">
                  <a:lumMod val="60000"/>
                  <a:lumOff val="4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43" name="TextBox 42"/>
            <p:cNvSpPr txBox="1"/>
            <p:nvPr/>
          </p:nvSpPr>
          <p:spPr>
            <a:xfrm>
              <a:off x="1612031" y="5583230"/>
              <a:ext cx="1735421" cy="276999"/>
            </a:xfrm>
            <a:prstGeom prst="rect">
              <a:avLst/>
            </a:prstGeom>
            <a:noFill/>
          </p:spPr>
          <p:txBody>
            <a:bodyPr wrap="none" rtlCol="0">
              <a:spAutoFit/>
            </a:bodyPr>
            <a:lstStyle/>
            <a:p>
              <a:r>
                <a:rPr lang="en-US" sz="1200" b="1" dirty="0" smtClean="0">
                  <a:solidFill>
                    <a:schemeClr val="tx1"/>
                  </a:solidFill>
                </a:rPr>
                <a:t>Selling goods or services</a:t>
              </a:r>
              <a:endParaRPr lang="en-US" sz="1200" b="1" dirty="0">
                <a:solidFill>
                  <a:schemeClr val="tx1"/>
                </a:solidFill>
              </a:endParaRPr>
            </a:p>
          </p:txBody>
        </p:sp>
      </p:grpSp>
      <p:grpSp>
        <p:nvGrpSpPr>
          <p:cNvPr id="51" name="Group 50"/>
          <p:cNvGrpSpPr/>
          <p:nvPr/>
        </p:nvGrpSpPr>
        <p:grpSpPr>
          <a:xfrm>
            <a:off x="4868257" y="5842980"/>
            <a:ext cx="1288935" cy="276999"/>
            <a:chOff x="1302851" y="5583230"/>
            <a:chExt cx="1288935" cy="276999"/>
          </a:xfrm>
        </p:grpSpPr>
        <p:grpSp>
          <p:nvGrpSpPr>
            <p:cNvPr id="52" name="Group 51"/>
            <p:cNvGrpSpPr/>
            <p:nvPr/>
          </p:nvGrpSpPr>
          <p:grpSpPr>
            <a:xfrm>
              <a:off x="1302851" y="5644574"/>
              <a:ext cx="309180" cy="131228"/>
              <a:chOff x="-75956" y="5631611"/>
              <a:chExt cx="1657605" cy="703552"/>
            </a:xfrm>
            <a:solidFill>
              <a:schemeClr val="tx2"/>
            </a:solidFill>
          </p:grpSpPr>
          <p:cxnSp>
            <p:nvCxnSpPr>
              <p:cNvPr id="54" name="Straight Connector 53"/>
              <p:cNvCxnSpPr/>
              <p:nvPr/>
            </p:nvCxnSpPr>
            <p:spPr bwMode="auto">
              <a:xfrm>
                <a:off x="-75956" y="5983387"/>
                <a:ext cx="1657605" cy="0"/>
              </a:xfrm>
              <a:prstGeom prst="line">
                <a:avLst/>
              </a:prstGeom>
              <a:grpFill/>
              <a:ln w="3810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Rectangle 54"/>
              <p:cNvSpPr/>
              <p:nvPr/>
            </p:nvSpPr>
            <p:spPr bwMode="auto">
              <a:xfrm>
                <a:off x="433228" y="5631611"/>
                <a:ext cx="775795" cy="703552"/>
              </a:xfrm>
              <a:prstGeom prst="rect">
                <a:avLst/>
              </a:prstGeom>
              <a:solidFill>
                <a:schemeClr val="bg2">
                  <a:lumMod val="50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53" name="TextBox 52"/>
            <p:cNvSpPr txBox="1"/>
            <p:nvPr/>
          </p:nvSpPr>
          <p:spPr>
            <a:xfrm>
              <a:off x="1612031" y="5583230"/>
              <a:ext cx="979755" cy="276999"/>
            </a:xfrm>
            <a:prstGeom prst="rect">
              <a:avLst/>
            </a:prstGeom>
            <a:noFill/>
          </p:spPr>
          <p:txBody>
            <a:bodyPr wrap="none" rtlCol="0">
              <a:spAutoFit/>
            </a:bodyPr>
            <a:lstStyle/>
            <a:p>
              <a:r>
                <a:rPr lang="en-US" sz="1200" b="1" smtClean="0">
                  <a:solidFill>
                    <a:schemeClr val="tx1"/>
                  </a:solidFill>
                </a:rPr>
                <a:t>Teleworking</a:t>
              </a:r>
              <a:endParaRPr lang="en-US" sz="1200" b="1">
                <a:solidFill>
                  <a:schemeClr val="tx1"/>
                </a:solidFill>
              </a:endParaRPr>
            </a:p>
          </p:txBody>
        </p:sp>
      </p:grpSp>
      <p:grpSp>
        <p:nvGrpSpPr>
          <p:cNvPr id="56" name="Group 55"/>
          <p:cNvGrpSpPr/>
          <p:nvPr/>
        </p:nvGrpSpPr>
        <p:grpSpPr>
          <a:xfrm>
            <a:off x="6869957" y="5855680"/>
            <a:ext cx="2283330" cy="276999"/>
            <a:chOff x="1302851" y="5583230"/>
            <a:chExt cx="2283330" cy="276999"/>
          </a:xfrm>
        </p:grpSpPr>
        <p:grpSp>
          <p:nvGrpSpPr>
            <p:cNvPr id="57" name="Group 56"/>
            <p:cNvGrpSpPr/>
            <p:nvPr/>
          </p:nvGrpSpPr>
          <p:grpSpPr>
            <a:xfrm>
              <a:off x="1302851" y="5644574"/>
              <a:ext cx="309180" cy="131228"/>
              <a:chOff x="-75956" y="5631611"/>
              <a:chExt cx="1657605" cy="703552"/>
            </a:xfrm>
            <a:solidFill>
              <a:schemeClr val="tx2"/>
            </a:solidFill>
          </p:grpSpPr>
          <p:cxnSp>
            <p:nvCxnSpPr>
              <p:cNvPr id="59" name="Straight Connector 58"/>
              <p:cNvCxnSpPr/>
              <p:nvPr/>
            </p:nvCxnSpPr>
            <p:spPr bwMode="auto">
              <a:xfrm>
                <a:off x="-75956" y="5983387"/>
                <a:ext cx="1657605" cy="0"/>
              </a:xfrm>
              <a:prstGeom prst="line">
                <a:avLst/>
              </a:prstGeom>
              <a:grp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Rectangle 59"/>
              <p:cNvSpPr/>
              <p:nvPr/>
            </p:nvSpPr>
            <p:spPr bwMode="auto">
              <a:xfrm>
                <a:off x="433228" y="5631611"/>
                <a:ext cx="775795" cy="703552"/>
              </a:xfrm>
              <a:prstGeom prst="rect">
                <a:avLst/>
              </a:prstGeom>
              <a:solidFill>
                <a:srgbClr val="FFFF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58" name="TextBox 57"/>
            <p:cNvSpPr txBox="1"/>
            <p:nvPr/>
          </p:nvSpPr>
          <p:spPr>
            <a:xfrm>
              <a:off x="1593328" y="5583230"/>
              <a:ext cx="1992853" cy="276999"/>
            </a:xfrm>
            <a:prstGeom prst="rect">
              <a:avLst/>
            </a:prstGeom>
            <a:noFill/>
          </p:spPr>
          <p:txBody>
            <a:bodyPr wrap="none" rtlCol="0">
              <a:spAutoFit/>
            </a:bodyPr>
            <a:lstStyle/>
            <a:p>
              <a:r>
                <a:rPr lang="en-US" sz="1200" b="1" dirty="0" smtClean="0">
                  <a:solidFill>
                    <a:schemeClr val="tx1"/>
                  </a:solidFill>
                </a:rPr>
                <a:t>Deliver services and content</a:t>
              </a:r>
              <a:endParaRPr lang="en-US" sz="1200" b="1" dirty="0">
                <a:solidFill>
                  <a:schemeClr val="tx1"/>
                </a:solidFill>
              </a:endParaRPr>
            </a:p>
          </p:txBody>
        </p:sp>
      </p:grpSp>
      <p:grpSp>
        <p:nvGrpSpPr>
          <p:cNvPr id="15" name="Group 14"/>
          <p:cNvGrpSpPr/>
          <p:nvPr/>
        </p:nvGrpSpPr>
        <p:grpSpPr>
          <a:xfrm>
            <a:off x="2647245" y="5869538"/>
            <a:ext cx="1583888" cy="276999"/>
            <a:chOff x="1302851" y="5583230"/>
            <a:chExt cx="1583888" cy="276999"/>
          </a:xfrm>
        </p:grpSpPr>
        <p:grpSp>
          <p:nvGrpSpPr>
            <p:cNvPr id="10" name="Group 9"/>
            <p:cNvGrpSpPr/>
            <p:nvPr/>
          </p:nvGrpSpPr>
          <p:grpSpPr>
            <a:xfrm>
              <a:off x="1302851" y="5644574"/>
              <a:ext cx="309180" cy="131228"/>
              <a:chOff x="-75956" y="5631611"/>
              <a:chExt cx="1657605" cy="703552"/>
            </a:xfrm>
            <a:solidFill>
              <a:schemeClr val="tx2"/>
            </a:solidFill>
          </p:grpSpPr>
          <p:cxnSp>
            <p:nvCxnSpPr>
              <p:cNvPr id="7" name="Straight Connector 6"/>
              <p:cNvCxnSpPr/>
              <p:nvPr/>
            </p:nvCxnSpPr>
            <p:spPr bwMode="auto">
              <a:xfrm>
                <a:off x="-75956" y="5983387"/>
                <a:ext cx="1657605" cy="0"/>
              </a:xfrm>
              <a:prstGeom prst="line">
                <a:avLst/>
              </a:prstGeom>
              <a:grp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Rectangle 2"/>
              <p:cNvSpPr/>
              <p:nvPr/>
            </p:nvSpPr>
            <p:spPr bwMode="auto">
              <a:xfrm>
                <a:off x="433228" y="5631611"/>
                <a:ext cx="775795" cy="703552"/>
              </a:xfrm>
              <a:prstGeom prst="rect">
                <a:avLst/>
              </a:prstGeom>
              <a:solidFill>
                <a:schemeClr val="tx2"/>
              </a:solidFill>
              <a:ln>
                <a:solidFill>
                  <a:schemeClr val="tx2"/>
                </a:solid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14" name="TextBox 13"/>
            <p:cNvSpPr txBox="1"/>
            <p:nvPr/>
          </p:nvSpPr>
          <p:spPr>
            <a:xfrm>
              <a:off x="1612031" y="5583230"/>
              <a:ext cx="1274708" cy="276999"/>
            </a:xfrm>
            <a:prstGeom prst="rect">
              <a:avLst/>
            </a:prstGeom>
            <a:noFill/>
          </p:spPr>
          <p:txBody>
            <a:bodyPr wrap="none" rtlCol="0">
              <a:spAutoFit/>
            </a:bodyPr>
            <a:lstStyle/>
            <a:p>
              <a:r>
                <a:rPr lang="en-US" sz="1200" b="1" dirty="0" smtClean="0">
                  <a:solidFill>
                    <a:schemeClr val="tx1"/>
                  </a:solidFill>
                </a:rPr>
                <a:t>Research by staff</a:t>
              </a:r>
              <a:endParaRPr lang="en-US" sz="1200" b="1" dirty="0">
                <a:solidFill>
                  <a:schemeClr val="tx1"/>
                </a:solidFill>
              </a:endParaRPr>
            </a:p>
          </p:txBody>
        </p:sp>
      </p:grpSp>
      <p:grpSp>
        <p:nvGrpSpPr>
          <p:cNvPr id="16" name="Group 15"/>
          <p:cNvGrpSpPr/>
          <p:nvPr/>
        </p:nvGrpSpPr>
        <p:grpSpPr>
          <a:xfrm>
            <a:off x="2645002" y="6148773"/>
            <a:ext cx="2078339" cy="276999"/>
            <a:chOff x="1302851" y="5583230"/>
            <a:chExt cx="2078339" cy="276999"/>
          </a:xfrm>
        </p:grpSpPr>
        <p:grpSp>
          <p:nvGrpSpPr>
            <p:cNvPr id="17" name="Group 16"/>
            <p:cNvGrpSpPr/>
            <p:nvPr/>
          </p:nvGrpSpPr>
          <p:grpSpPr>
            <a:xfrm>
              <a:off x="1302851" y="5644574"/>
              <a:ext cx="309180" cy="131228"/>
              <a:chOff x="-75956" y="5631611"/>
              <a:chExt cx="1657605" cy="703552"/>
            </a:xfrm>
            <a:solidFill>
              <a:schemeClr val="tx2"/>
            </a:solidFill>
          </p:grpSpPr>
          <p:cxnSp>
            <p:nvCxnSpPr>
              <p:cNvPr id="19" name="Straight Connector 18"/>
              <p:cNvCxnSpPr/>
              <p:nvPr/>
            </p:nvCxnSpPr>
            <p:spPr bwMode="auto">
              <a:xfrm>
                <a:off x="-75956" y="5983387"/>
                <a:ext cx="1657605" cy="0"/>
              </a:xfrm>
              <a:prstGeom prst="line">
                <a:avLst/>
              </a:prstGeom>
              <a:grp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Rectangle 19"/>
              <p:cNvSpPr/>
              <p:nvPr/>
            </p:nvSpPr>
            <p:spPr bwMode="auto">
              <a:xfrm>
                <a:off x="433228" y="5631611"/>
                <a:ext cx="775795" cy="703552"/>
              </a:xfrm>
              <a:prstGeom prst="rect">
                <a:avLst/>
              </a:prstGeom>
              <a:solidFill>
                <a:schemeClr val="tx1"/>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18" name="TextBox 17"/>
            <p:cNvSpPr txBox="1"/>
            <p:nvPr/>
          </p:nvSpPr>
          <p:spPr>
            <a:xfrm>
              <a:off x="1612031" y="5583230"/>
              <a:ext cx="1769159" cy="276999"/>
            </a:xfrm>
            <a:prstGeom prst="rect">
              <a:avLst/>
            </a:prstGeom>
            <a:noFill/>
          </p:spPr>
          <p:txBody>
            <a:bodyPr wrap="none" rtlCol="0">
              <a:spAutoFit/>
            </a:bodyPr>
            <a:lstStyle/>
            <a:p>
              <a:r>
                <a:rPr lang="en-US" sz="1200" b="1" dirty="0" smtClean="0">
                  <a:solidFill>
                    <a:schemeClr val="tx1"/>
                  </a:solidFill>
                </a:rPr>
                <a:t>Website for organization</a:t>
              </a:r>
              <a:endParaRPr lang="en-US" sz="1200" b="1" dirty="0">
                <a:solidFill>
                  <a:schemeClr val="tx1"/>
                </a:solidFill>
              </a:endParaRPr>
            </a:p>
          </p:txBody>
        </p:sp>
      </p:grpSp>
      <p:grpSp>
        <p:nvGrpSpPr>
          <p:cNvPr id="31" name="Group 30"/>
          <p:cNvGrpSpPr/>
          <p:nvPr/>
        </p:nvGrpSpPr>
        <p:grpSpPr>
          <a:xfrm>
            <a:off x="116634" y="5849202"/>
            <a:ext cx="2530611" cy="276999"/>
            <a:chOff x="1302851" y="5583230"/>
            <a:chExt cx="2530611" cy="276999"/>
          </a:xfrm>
        </p:grpSpPr>
        <p:grpSp>
          <p:nvGrpSpPr>
            <p:cNvPr id="32" name="Group 31"/>
            <p:cNvGrpSpPr/>
            <p:nvPr/>
          </p:nvGrpSpPr>
          <p:grpSpPr>
            <a:xfrm>
              <a:off x="1302851" y="5644574"/>
              <a:ext cx="309180" cy="131228"/>
              <a:chOff x="-75956" y="5631611"/>
              <a:chExt cx="1657605" cy="703552"/>
            </a:xfrm>
            <a:solidFill>
              <a:schemeClr val="tx2"/>
            </a:solidFill>
          </p:grpSpPr>
          <p:cxnSp>
            <p:nvCxnSpPr>
              <p:cNvPr id="34" name="Straight Connector 33"/>
              <p:cNvCxnSpPr/>
              <p:nvPr/>
            </p:nvCxnSpPr>
            <p:spPr bwMode="auto">
              <a:xfrm>
                <a:off x="-75956" y="5983387"/>
                <a:ext cx="1657605" cy="0"/>
              </a:xfrm>
              <a:prstGeom prst="line">
                <a:avLst/>
              </a:prstGeom>
              <a:grpFill/>
              <a:ln w="381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Rectangle 34"/>
              <p:cNvSpPr/>
              <p:nvPr/>
            </p:nvSpPr>
            <p:spPr bwMode="auto">
              <a:xfrm>
                <a:off x="433228" y="5631611"/>
                <a:ext cx="775795" cy="703552"/>
              </a:xfrm>
              <a:prstGeom prst="rect">
                <a:avLst/>
              </a:prstGeom>
              <a:solidFill>
                <a:schemeClr val="accent2">
                  <a:lumMod val="75000"/>
                </a:schemeClr>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33" name="TextBox 32"/>
            <p:cNvSpPr txBox="1"/>
            <p:nvPr/>
          </p:nvSpPr>
          <p:spPr>
            <a:xfrm>
              <a:off x="1612031" y="5583230"/>
              <a:ext cx="2221431" cy="276999"/>
            </a:xfrm>
            <a:prstGeom prst="rect">
              <a:avLst/>
            </a:prstGeom>
            <a:noFill/>
          </p:spPr>
          <p:txBody>
            <a:bodyPr wrap="none" rtlCol="0">
              <a:spAutoFit/>
            </a:bodyPr>
            <a:lstStyle/>
            <a:p>
              <a:r>
                <a:rPr lang="en-US" sz="1200" b="1" smtClean="0">
                  <a:solidFill>
                    <a:schemeClr val="tx1"/>
                  </a:solidFill>
                </a:rPr>
                <a:t>Access government information</a:t>
              </a:r>
              <a:endParaRPr lang="en-US" sz="1200" b="1">
                <a:solidFill>
                  <a:schemeClr val="tx1"/>
                </a:solidFill>
              </a:endParaRPr>
            </a:p>
          </p:txBody>
        </p:sp>
      </p:grpSp>
      <p:grpSp>
        <p:nvGrpSpPr>
          <p:cNvPr id="36" name="Group 35"/>
          <p:cNvGrpSpPr/>
          <p:nvPr/>
        </p:nvGrpSpPr>
        <p:grpSpPr>
          <a:xfrm>
            <a:off x="116634" y="6379070"/>
            <a:ext cx="2426016" cy="276999"/>
            <a:chOff x="1302851" y="5583230"/>
            <a:chExt cx="2426016" cy="276999"/>
          </a:xfrm>
        </p:grpSpPr>
        <p:grpSp>
          <p:nvGrpSpPr>
            <p:cNvPr id="37" name="Group 36"/>
            <p:cNvGrpSpPr/>
            <p:nvPr/>
          </p:nvGrpSpPr>
          <p:grpSpPr>
            <a:xfrm>
              <a:off x="1302851" y="5644574"/>
              <a:ext cx="309180" cy="131228"/>
              <a:chOff x="-75956" y="5631611"/>
              <a:chExt cx="1657605" cy="703552"/>
            </a:xfrm>
            <a:solidFill>
              <a:schemeClr val="tx2"/>
            </a:solidFill>
          </p:grpSpPr>
          <p:cxnSp>
            <p:nvCxnSpPr>
              <p:cNvPr id="39" name="Straight Connector 38"/>
              <p:cNvCxnSpPr/>
              <p:nvPr/>
            </p:nvCxnSpPr>
            <p:spPr bwMode="auto">
              <a:xfrm>
                <a:off x="-75956" y="5983387"/>
                <a:ext cx="1657605" cy="0"/>
              </a:xfrm>
              <a:prstGeom prst="line">
                <a:avLst/>
              </a:prstGeom>
              <a:grpFill/>
              <a:ln w="381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Rectangle 39"/>
              <p:cNvSpPr/>
              <p:nvPr/>
            </p:nvSpPr>
            <p:spPr bwMode="auto">
              <a:xfrm>
                <a:off x="433228" y="5631611"/>
                <a:ext cx="775795" cy="703552"/>
              </a:xfrm>
              <a:prstGeom prst="rect">
                <a:avLst/>
              </a:prstGeom>
              <a:solidFill>
                <a:srgbClr val="EB9B2F"/>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38" name="TextBox 37"/>
            <p:cNvSpPr txBox="1"/>
            <p:nvPr/>
          </p:nvSpPr>
          <p:spPr>
            <a:xfrm>
              <a:off x="1612031" y="5583230"/>
              <a:ext cx="2116836" cy="276999"/>
            </a:xfrm>
            <a:prstGeom prst="rect">
              <a:avLst/>
            </a:prstGeom>
            <a:noFill/>
          </p:spPr>
          <p:txBody>
            <a:bodyPr wrap="none" rtlCol="0">
              <a:spAutoFit/>
            </a:bodyPr>
            <a:lstStyle/>
            <a:p>
              <a:r>
                <a:rPr lang="en-US" sz="1200" b="1" dirty="0" smtClean="0">
                  <a:solidFill>
                    <a:schemeClr val="tx1"/>
                  </a:solidFill>
                </a:rPr>
                <a:t>Purchasing goods and services</a:t>
              </a:r>
              <a:endParaRPr lang="en-US" sz="1200" b="1" dirty="0">
                <a:solidFill>
                  <a:schemeClr val="tx1"/>
                </a:solidFill>
              </a:endParaRPr>
            </a:p>
          </p:txBody>
        </p:sp>
      </p:grpSp>
      <p:grpSp>
        <p:nvGrpSpPr>
          <p:cNvPr id="46" name="Group 45"/>
          <p:cNvGrpSpPr/>
          <p:nvPr/>
        </p:nvGrpSpPr>
        <p:grpSpPr>
          <a:xfrm>
            <a:off x="116634" y="6126201"/>
            <a:ext cx="2353430" cy="276999"/>
            <a:chOff x="1302851" y="5583230"/>
            <a:chExt cx="2353430" cy="276999"/>
          </a:xfrm>
        </p:grpSpPr>
        <p:grpSp>
          <p:nvGrpSpPr>
            <p:cNvPr id="47" name="Group 46"/>
            <p:cNvGrpSpPr/>
            <p:nvPr/>
          </p:nvGrpSpPr>
          <p:grpSpPr>
            <a:xfrm>
              <a:off x="1302851" y="5644574"/>
              <a:ext cx="309180" cy="131228"/>
              <a:chOff x="-75956" y="5631611"/>
              <a:chExt cx="1657605" cy="703552"/>
            </a:xfrm>
            <a:solidFill>
              <a:schemeClr val="tx2"/>
            </a:solidFill>
          </p:grpSpPr>
          <p:cxnSp>
            <p:nvCxnSpPr>
              <p:cNvPr id="49" name="Straight Connector 48"/>
              <p:cNvCxnSpPr/>
              <p:nvPr/>
            </p:nvCxnSpPr>
            <p:spPr bwMode="auto">
              <a:xfrm>
                <a:off x="-75956" y="5983387"/>
                <a:ext cx="1657605" cy="0"/>
              </a:xfrm>
              <a:prstGeom prst="line">
                <a:avLst/>
              </a:prstGeom>
              <a:grp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Rectangle 49"/>
              <p:cNvSpPr/>
              <p:nvPr/>
            </p:nvSpPr>
            <p:spPr bwMode="auto">
              <a:xfrm>
                <a:off x="433227" y="5631611"/>
                <a:ext cx="775795" cy="703552"/>
              </a:xfrm>
              <a:prstGeom prst="rect">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rgbClr val="21578A"/>
                  </a:solidFill>
                  <a:effectLst/>
                  <a:latin typeface="Calibri" pitchFamily="34" charset="0"/>
                </a:endParaRPr>
              </a:p>
            </p:txBody>
          </p:sp>
        </p:grpSp>
        <p:sp>
          <p:nvSpPr>
            <p:cNvPr id="48" name="TextBox 47"/>
            <p:cNvSpPr txBox="1"/>
            <p:nvPr/>
          </p:nvSpPr>
          <p:spPr>
            <a:xfrm>
              <a:off x="1612031" y="5583230"/>
              <a:ext cx="2044250" cy="276999"/>
            </a:xfrm>
            <a:prstGeom prst="rect">
              <a:avLst/>
            </a:prstGeom>
            <a:noFill/>
          </p:spPr>
          <p:txBody>
            <a:bodyPr wrap="none" rtlCol="0">
              <a:spAutoFit/>
            </a:bodyPr>
            <a:lstStyle/>
            <a:p>
              <a:r>
                <a:rPr lang="en-US" sz="1200" b="1" dirty="0" smtClean="0">
                  <a:solidFill>
                    <a:schemeClr val="tx1"/>
                  </a:solidFill>
                </a:rPr>
                <a:t>Electronic document transfer</a:t>
              </a:r>
              <a:endParaRPr lang="en-US" sz="1200" b="1" dirty="0">
                <a:solidFill>
                  <a:schemeClr val="tx1"/>
                </a:solidFill>
              </a:endParaRPr>
            </a:p>
          </p:txBody>
        </p:sp>
      </p:grpSp>
      <p:sp>
        <p:nvSpPr>
          <p:cNvPr id="61" name="TextBox 60"/>
          <p:cNvSpPr txBox="1"/>
          <p:nvPr/>
        </p:nvSpPr>
        <p:spPr>
          <a:xfrm>
            <a:off x="1521127" y="5541093"/>
            <a:ext cx="1753593" cy="307777"/>
          </a:xfrm>
          <a:prstGeom prst="rect">
            <a:avLst/>
          </a:prstGeom>
          <a:noFill/>
        </p:spPr>
        <p:txBody>
          <a:bodyPr wrap="none" rtlCol="0">
            <a:spAutoFit/>
          </a:bodyPr>
          <a:lstStyle/>
          <a:p>
            <a:r>
              <a:rPr lang="en-US" sz="1400" b="1" dirty="0" smtClean="0">
                <a:solidFill>
                  <a:srgbClr val="1F497D"/>
                </a:solidFill>
                <a:latin typeface="Calibri"/>
                <a:cs typeface="Calibri"/>
              </a:rPr>
              <a:t>Fast / Early Adoption</a:t>
            </a:r>
            <a:endParaRPr lang="en-US" sz="1400" b="1" dirty="0">
              <a:solidFill>
                <a:srgbClr val="1F497D"/>
              </a:solidFill>
              <a:latin typeface="Calibri"/>
              <a:cs typeface="Calibri"/>
            </a:endParaRPr>
          </a:p>
        </p:txBody>
      </p:sp>
      <p:sp>
        <p:nvSpPr>
          <p:cNvPr id="62" name="Rectangle 61"/>
          <p:cNvSpPr/>
          <p:nvPr/>
        </p:nvSpPr>
        <p:spPr bwMode="auto">
          <a:xfrm>
            <a:off x="191496" y="5580460"/>
            <a:ext cx="4535603" cy="103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smtClean="0">
              <a:ln>
                <a:noFill/>
              </a:ln>
              <a:solidFill>
                <a:srgbClr val="21578A"/>
              </a:solidFill>
              <a:effectLst/>
              <a:latin typeface="Calibri" pitchFamily="34" charset="0"/>
            </a:endParaRPr>
          </a:p>
        </p:txBody>
      </p:sp>
      <p:sp>
        <p:nvSpPr>
          <p:cNvPr id="63" name="Rectangle 6"/>
          <p:cNvSpPr>
            <a:spLocks noChangeArrowheads="1"/>
          </p:cNvSpPr>
          <p:nvPr/>
        </p:nvSpPr>
        <p:spPr bwMode="auto">
          <a:xfrm>
            <a:off x="7483237" y="6689277"/>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sp>
        <p:nvSpPr>
          <p:cNvPr id="66" name="Oval 65"/>
          <p:cNvSpPr/>
          <p:nvPr/>
        </p:nvSpPr>
        <p:spPr bwMode="auto">
          <a:xfrm rot="19557444">
            <a:off x="5958678" y="2304380"/>
            <a:ext cx="3262074" cy="1081891"/>
          </a:xfrm>
          <a:prstGeom prst="ellipse">
            <a:avLst/>
          </a:prstGeom>
          <a:noFill/>
          <a:ln w="38100" cap="flat" cmpd="sng" algn="ctr">
            <a:solidFill>
              <a:srgbClr val="40973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63A648"/>
              </a:solidFill>
              <a:effectLst/>
              <a:latin typeface="Calibri" pitchFamily="34" charset="0"/>
            </a:endParaRPr>
          </a:p>
        </p:txBody>
      </p:sp>
      <p:sp>
        <p:nvSpPr>
          <p:cNvPr id="67" name="TextBox 66"/>
          <p:cNvSpPr txBox="1"/>
          <p:nvPr/>
        </p:nvSpPr>
        <p:spPr>
          <a:xfrm>
            <a:off x="7206877" y="3448532"/>
            <a:ext cx="1999720" cy="107822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smtClean="0">
                <a:solidFill>
                  <a:srgbClr val="409736"/>
                </a:solidFill>
                <a:latin typeface="Calibri"/>
                <a:cs typeface="Calibri"/>
              </a:rPr>
              <a:t>Highest value, </a:t>
            </a:r>
          </a:p>
          <a:p>
            <a:pPr algn="ctr"/>
            <a:r>
              <a:rPr lang="en-CA" sz="1400" b="1" dirty="0" smtClean="0">
                <a:solidFill>
                  <a:srgbClr val="409736"/>
                </a:solidFill>
                <a:latin typeface="Calibri"/>
                <a:cs typeface="Calibri"/>
              </a:rPr>
              <a:t>but requires awareness and high quality Internet connection</a:t>
            </a:r>
            <a:endParaRPr lang="en-CA" sz="1400" b="1" dirty="0">
              <a:solidFill>
                <a:srgbClr val="409736"/>
              </a:solidFill>
              <a:effectLst/>
              <a:latin typeface="Calibri"/>
              <a:cs typeface="Calibri"/>
            </a:endParaRPr>
          </a:p>
        </p:txBody>
      </p:sp>
      <p:sp>
        <p:nvSpPr>
          <p:cNvPr id="8" name="Rounded Rectangle 7"/>
          <p:cNvSpPr/>
          <p:nvPr/>
        </p:nvSpPr>
        <p:spPr bwMode="auto">
          <a:xfrm>
            <a:off x="-6414" y="5528637"/>
            <a:ext cx="4727099" cy="1140681"/>
          </a:xfrm>
          <a:prstGeom prst="roundRect">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21578A"/>
              </a:solidFill>
              <a:effectLst/>
              <a:latin typeface="Calibri" pitchFamily="34" charset="0"/>
            </a:endParaRPr>
          </a:p>
        </p:txBody>
      </p:sp>
      <p:sp>
        <p:nvSpPr>
          <p:cNvPr id="69" name="Rounded Rectangle 68"/>
          <p:cNvSpPr/>
          <p:nvPr/>
        </p:nvSpPr>
        <p:spPr bwMode="auto">
          <a:xfrm>
            <a:off x="4746085" y="5533516"/>
            <a:ext cx="4397916" cy="1140681"/>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21578A"/>
              </a:solidFill>
              <a:effectLst/>
              <a:latin typeface="Calibri" pitchFamily="34" charset="0"/>
            </a:endParaRPr>
          </a:p>
        </p:txBody>
      </p:sp>
      <p:sp>
        <p:nvSpPr>
          <p:cNvPr id="64" name="Title 1"/>
          <p:cNvSpPr txBox="1">
            <a:spLocks/>
          </p:cNvSpPr>
          <p:nvPr/>
        </p:nvSpPr>
        <p:spPr bwMode="auto">
          <a:xfrm>
            <a:off x="2542650" y="228600"/>
            <a:ext cx="6601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r>
              <a:rPr lang="en-US" sz="3200" dirty="0" smtClean="0"/>
              <a:t>The adoption process </a:t>
            </a:r>
          </a:p>
          <a:p>
            <a:r>
              <a:rPr lang="en-US" sz="3200" dirty="0" smtClean="0"/>
              <a:t>for e-solutions by businesses</a:t>
            </a:r>
            <a:endParaRPr lang="en-US" sz="3200" dirty="0"/>
          </a:p>
        </p:txBody>
      </p:sp>
      <p:sp>
        <p:nvSpPr>
          <p:cNvPr id="68" name="TextBox 67"/>
          <p:cNvSpPr txBox="1"/>
          <p:nvPr/>
        </p:nvSpPr>
        <p:spPr>
          <a:xfrm>
            <a:off x="167434" y="5210708"/>
            <a:ext cx="768065" cy="23661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err="1" smtClean="0">
                <a:solidFill>
                  <a:srgbClr val="000000"/>
                </a:solidFill>
                <a:latin typeface="Calibri"/>
                <a:cs typeface="Calibri"/>
              </a:rPr>
              <a:t>DEi</a:t>
            </a:r>
            <a:r>
              <a:rPr lang="en-US" sz="1050" b="1" dirty="0" smtClean="0">
                <a:solidFill>
                  <a:srgbClr val="000000"/>
                </a:solidFill>
                <a:latin typeface="Calibri"/>
                <a:cs typeface="Calibri"/>
              </a:rPr>
              <a:t> Score</a:t>
            </a:r>
            <a:endParaRPr lang="en-US" sz="1050" b="1" dirty="0">
              <a:solidFill>
                <a:srgbClr val="000000"/>
              </a:solidFill>
              <a:latin typeface="Calibri"/>
              <a:cs typeface="Calibri"/>
            </a:endParaRPr>
          </a:p>
        </p:txBody>
      </p:sp>
      <p:sp>
        <p:nvSpPr>
          <p:cNvPr id="70" name="TextBox 69"/>
          <p:cNvSpPr txBox="1"/>
          <p:nvPr/>
        </p:nvSpPr>
        <p:spPr>
          <a:xfrm rot="16200000">
            <a:off x="-287392" y="2976385"/>
            <a:ext cx="1120298" cy="3061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0000"/>
                </a:solidFill>
                <a:latin typeface="Calibri"/>
                <a:cs typeface="Calibri"/>
              </a:rPr>
              <a:t>Utilization</a:t>
            </a:r>
            <a:endParaRPr lang="en-US" sz="1200" b="1" dirty="0">
              <a:solidFill>
                <a:srgbClr val="000000"/>
              </a:solidFill>
              <a:latin typeface="Calibri"/>
              <a:cs typeface="Calibri"/>
            </a:endParaRPr>
          </a:p>
        </p:txBody>
      </p:sp>
      <p:sp>
        <p:nvSpPr>
          <p:cNvPr id="71" name="TextBox 70"/>
          <p:cNvSpPr txBox="1"/>
          <p:nvPr/>
        </p:nvSpPr>
        <p:spPr>
          <a:xfrm>
            <a:off x="71153" y="6647171"/>
            <a:ext cx="7089281" cy="261610"/>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9,677 from NC, VA, KY and LA collected in 2010-2012</a:t>
            </a:r>
            <a:endParaRPr lang="en-US" sz="1050" dirty="0">
              <a:solidFill>
                <a:schemeClr val="tx1"/>
              </a:solidFill>
            </a:endParaRPr>
          </a:p>
        </p:txBody>
      </p:sp>
      <p:sp>
        <p:nvSpPr>
          <p:cNvPr id="73" name="TextBox 72"/>
          <p:cNvSpPr txBox="1"/>
          <p:nvPr/>
        </p:nvSpPr>
        <p:spPr>
          <a:xfrm>
            <a:off x="891409" y="2569293"/>
            <a:ext cx="1753593" cy="307777"/>
          </a:xfrm>
          <a:prstGeom prst="rect">
            <a:avLst/>
          </a:prstGeom>
          <a:noFill/>
        </p:spPr>
        <p:txBody>
          <a:bodyPr wrap="none" rtlCol="0">
            <a:spAutoFit/>
          </a:bodyPr>
          <a:lstStyle/>
          <a:p>
            <a:r>
              <a:rPr lang="en-US" sz="1400" b="1" dirty="0" smtClean="0">
                <a:solidFill>
                  <a:srgbClr val="1F497D"/>
                </a:solidFill>
                <a:latin typeface="Calibri"/>
                <a:cs typeface="Calibri"/>
              </a:rPr>
              <a:t>Fast / Early Adoption</a:t>
            </a:r>
            <a:endParaRPr lang="en-US" sz="1400" b="1" dirty="0">
              <a:solidFill>
                <a:srgbClr val="1F497D"/>
              </a:solidFill>
              <a:latin typeface="Calibri"/>
              <a:cs typeface="Calibri"/>
            </a:endParaRPr>
          </a:p>
        </p:txBody>
      </p:sp>
      <p:sp>
        <p:nvSpPr>
          <p:cNvPr id="74" name="Slide Number Placeholder 3"/>
          <p:cNvSpPr txBox="1">
            <a:spLocks/>
          </p:cNvSpPr>
          <p:nvPr/>
        </p:nvSpPr>
        <p:spPr bwMode="auto">
          <a:xfrm>
            <a:off x="6045200" y="4478685"/>
            <a:ext cx="2038550" cy="32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defTabSz="457200" rtl="0" fontAlgn="base">
              <a:spcBef>
                <a:spcPct val="0"/>
              </a:spcBef>
              <a:spcAft>
                <a:spcPct val="0"/>
              </a:spcAft>
              <a:defRPr sz="1200" kern="1200">
                <a:solidFill>
                  <a:srgbClr val="21578A"/>
                </a:solidFill>
                <a:latin typeface="Calibri" pitchFamily="34" charset="0"/>
                <a:ea typeface="+mn-ea"/>
                <a:cs typeface="+mn-cs"/>
              </a:defRPr>
            </a:lvl1pPr>
            <a:lvl2pPr marL="457200" algn="l" defTabSz="457200" rtl="0" fontAlgn="base">
              <a:spcBef>
                <a:spcPct val="0"/>
              </a:spcBef>
              <a:spcAft>
                <a:spcPct val="0"/>
              </a:spcAft>
              <a:defRPr sz="1000" kern="1200">
                <a:solidFill>
                  <a:srgbClr val="21578A"/>
                </a:solidFill>
                <a:latin typeface="Calibri" pitchFamily="34" charset="0"/>
                <a:ea typeface="+mn-ea"/>
                <a:cs typeface="+mn-cs"/>
              </a:defRPr>
            </a:lvl2pPr>
            <a:lvl3pPr marL="914400" algn="l" defTabSz="457200" rtl="0" fontAlgn="base">
              <a:spcBef>
                <a:spcPct val="0"/>
              </a:spcBef>
              <a:spcAft>
                <a:spcPct val="0"/>
              </a:spcAft>
              <a:defRPr sz="1000" kern="1200">
                <a:solidFill>
                  <a:srgbClr val="21578A"/>
                </a:solidFill>
                <a:latin typeface="Calibri" pitchFamily="34" charset="0"/>
                <a:ea typeface="+mn-ea"/>
                <a:cs typeface="+mn-cs"/>
              </a:defRPr>
            </a:lvl3pPr>
            <a:lvl4pPr marL="1371600" algn="l" defTabSz="457200" rtl="0" fontAlgn="base">
              <a:spcBef>
                <a:spcPct val="0"/>
              </a:spcBef>
              <a:spcAft>
                <a:spcPct val="0"/>
              </a:spcAft>
              <a:defRPr sz="1000" kern="1200">
                <a:solidFill>
                  <a:srgbClr val="21578A"/>
                </a:solidFill>
                <a:latin typeface="Calibri" pitchFamily="34" charset="0"/>
                <a:ea typeface="+mn-ea"/>
                <a:cs typeface="+mn-cs"/>
              </a:defRPr>
            </a:lvl4pPr>
            <a:lvl5pPr marL="1828800" algn="l" defTabSz="457200" rtl="0" fontAlgn="base">
              <a:spcBef>
                <a:spcPct val="0"/>
              </a:spcBef>
              <a:spcAft>
                <a:spcPct val="0"/>
              </a:spcAft>
              <a:defRPr sz="1000" kern="1200">
                <a:solidFill>
                  <a:srgbClr val="21578A"/>
                </a:solidFill>
                <a:latin typeface="Calibri" pitchFamily="34" charset="0"/>
                <a:ea typeface="+mn-ea"/>
                <a:cs typeface="+mn-cs"/>
              </a:defRPr>
            </a:lvl5pPr>
            <a:lvl6pPr marL="2286000" algn="l" defTabSz="914400" rtl="0" eaLnBrk="1" latinLnBrk="0" hangingPunct="1">
              <a:defRPr sz="1000" kern="1200">
                <a:solidFill>
                  <a:srgbClr val="21578A"/>
                </a:solidFill>
                <a:latin typeface="Calibri" pitchFamily="34" charset="0"/>
                <a:ea typeface="+mn-ea"/>
                <a:cs typeface="+mn-cs"/>
              </a:defRPr>
            </a:lvl6pPr>
            <a:lvl7pPr marL="2743200" algn="l" defTabSz="914400" rtl="0" eaLnBrk="1" latinLnBrk="0" hangingPunct="1">
              <a:defRPr sz="1000" kern="1200">
                <a:solidFill>
                  <a:srgbClr val="21578A"/>
                </a:solidFill>
                <a:latin typeface="Calibri" pitchFamily="34" charset="0"/>
                <a:ea typeface="+mn-ea"/>
                <a:cs typeface="+mn-cs"/>
              </a:defRPr>
            </a:lvl7pPr>
            <a:lvl8pPr marL="3200400" algn="l" defTabSz="914400" rtl="0" eaLnBrk="1" latinLnBrk="0" hangingPunct="1">
              <a:defRPr sz="1000" kern="1200">
                <a:solidFill>
                  <a:srgbClr val="21578A"/>
                </a:solidFill>
                <a:latin typeface="Calibri" pitchFamily="34" charset="0"/>
                <a:ea typeface="+mn-ea"/>
                <a:cs typeface="+mn-cs"/>
              </a:defRPr>
            </a:lvl8pPr>
            <a:lvl9pPr marL="3657600" algn="l" defTabSz="914400" rtl="0" eaLnBrk="1" latinLnBrk="0" hangingPunct="1">
              <a:defRPr sz="1000" kern="1200">
                <a:solidFill>
                  <a:srgbClr val="21578A"/>
                </a:solidFill>
                <a:latin typeface="Calibri" pitchFamily="34" charset="0"/>
                <a:ea typeface="+mn-ea"/>
                <a:cs typeface="+mn-cs"/>
              </a:defRPr>
            </a:lvl9pPr>
          </a:lstStyle>
          <a:p>
            <a:r>
              <a:rPr lang="en-US" sz="1400" b="1" dirty="0" smtClean="0">
                <a:solidFill>
                  <a:srgbClr val="FF0000"/>
                </a:solidFill>
                <a:latin typeface="Calibri"/>
                <a:cs typeface="Calibri"/>
              </a:rPr>
              <a:t>Slow / Late Adoption</a:t>
            </a:r>
            <a:endParaRPr lang="en-US" sz="1400" b="1" dirty="0">
              <a:solidFill>
                <a:srgbClr val="FF0000"/>
              </a:solidFill>
              <a:latin typeface="Calibri"/>
              <a:cs typeface="Calibri"/>
            </a:endParaRPr>
          </a:p>
        </p:txBody>
      </p:sp>
    </p:spTree>
    <p:extLst>
      <p:ext uri="{BB962C8B-B14F-4D97-AF65-F5344CB8AC3E}">
        <p14:creationId xmlns:p14="http://schemas.microsoft.com/office/powerpoint/2010/main" val="37382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537118029"/>
              </p:ext>
            </p:extLst>
          </p:nvPr>
        </p:nvGraphicFramePr>
        <p:xfrm>
          <a:off x="100261" y="1023687"/>
          <a:ext cx="9048503" cy="572953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6"/>
          <p:cNvSpPr>
            <a:spLocks noChangeArrowheads="1"/>
          </p:cNvSpPr>
          <p:nvPr/>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sp>
        <p:nvSpPr>
          <p:cNvPr id="3" name="Slide Number Placeholder 2"/>
          <p:cNvSpPr>
            <a:spLocks noGrp="1"/>
          </p:cNvSpPr>
          <p:nvPr>
            <p:ph type="sldNum" sz="quarter" idx="10"/>
          </p:nvPr>
        </p:nvSpPr>
        <p:spPr/>
        <p:txBody>
          <a:bodyPr/>
          <a:lstStyle/>
          <a:p>
            <a:pPr>
              <a:defRPr/>
            </a:pPr>
            <a:fld id="{A5435288-FD2E-440E-A9F9-5D73C8AD092C}" type="slidenum">
              <a:rPr lang="fr-FR" smtClean="0"/>
              <a:pPr>
                <a:defRPr/>
              </a:pPr>
              <a:t>22</a:t>
            </a:fld>
            <a:endParaRPr lang="fr-FR"/>
          </a:p>
        </p:txBody>
      </p:sp>
      <p:sp>
        <p:nvSpPr>
          <p:cNvPr id="17" name="Title 4"/>
          <p:cNvSpPr>
            <a:spLocks noGrp="1"/>
          </p:cNvSpPr>
          <p:nvPr>
            <p:ph type="title" idx="4294967295"/>
          </p:nvPr>
        </p:nvSpPr>
        <p:spPr>
          <a:xfrm>
            <a:off x="2679742" y="241300"/>
            <a:ext cx="5994358" cy="650875"/>
          </a:xfrm>
        </p:spPr>
        <p:txBody>
          <a:bodyPr/>
          <a:lstStyle/>
          <a:p>
            <a:r>
              <a:rPr lang="en-US" sz="3000" dirty="0" smtClean="0"/>
              <a:t>Broadband Utilization and </a:t>
            </a:r>
            <a:br>
              <a:rPr lang="en-US" sz="3000" dirty="0" smtClean="0"/>
            </a:br>
            <a:r>
              <a:rPr lang="en-US" sz="3000" dirty="0" smtClean="0"/>
              <a:t>Household </a:t>
            </a:r>
            <a:r>
              <a:rPr lang="en-US" sz="3000" dirty="0"/>
              <a:t>E</a:t>
            </a:r>
            <a:r>
              <a:rPr lang="en-US" sz="3000" dirty="0" smtClean="0"/>
              <a:t>arning </a:t>
            </a:r>
            <a:r>
              <a:rPr lang="en-US" sz="3000" dirty="0"/>
              <a:t>P</a:t>
            </a:r>
            <a:r>
              <a:rPr lang="en-US" sz="3000" dirty="0" smtClean="0"/>
              <a:t>ower</a:t>
            </a:r>
            <a:endParaRPr lang="en-US" sz="3000" dirty="0"/>
          </a:p>
        </p:txBody>
      </p:sp>
      <p:sp>
        <p:nvSpPr>
          <p:cNvPr id="4" name="TextBox 3"/>
          <p:cNvSpPr txBox="1"/>
          <p:nvPr/>
        </p:nvSpPr>
        <p:spPr>
          <a:xfrm>
            <a:off x="716369" y="6176176"/>
            <a:ext cx="1963373" cy="400110"/>
          </a:xfrm>
          <a:prstGeom prst="rect">
            <a:avLst/>
          </a:prstGeom>
          <a:noFill/>
        </p:spPr>
        <p:txBody>
          <a:bodyPr wrap="none" rtlCol="0">
            <a:spAutoFit/>
          </a:bodyPr>
          <a:lstStyle/>
          <a:p>
            <a:r>
              <a:rPr lang="en-US" sz="2000" b="1" dirty="0" smtClean="0">
                <a:solidFill>
                  <a:srgbClr val="409736"/>
                </a:solidFill>
              </a:rPr>
              <a:t>Biggest benefits!</a:t>
            </a:r>
            <a:endParaRPr lang="en-US" sz="2000" b="1" dirty="0">
              <a:solidFill>
                <a:srgbClr val="409736"/>
              </a:solidFill>
            </a:endParaRPr>
          </a:p>
        </p:txBody>
      </p:sp>
      <p:sp>
        <p:nvSpPr>
          <p:cNvPr id="2" name="Oval 1"/>
          <p:cNvSpPr/>
          <p:nvPr/>
        </p:nvSpPr>
        <p:spPr bwMode="auto">
          <a:xfrm rot="20240077">
            <a:off x="-40254" y="4655847"/>
            <a:ext cx="3143788" cy="1398073"/>
          </a:xfrm>
          <a:prstGeom prst="ellipse">
            <a:avLst/>
          </a:prstGeom>
          <a:noFill/>
          <a:ln w="38100" cap="flat" cmpd="sng" algn="ctr">
            <a:solidFill>
              <a:srgbClr val="40973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rgbClr val="007700"/>
              </a:solidFill>
              <a:effectLst/>
              <a:latin typeface="Calibri" pitchFamily="34" charset="0"/>
            </a:endParaRPr>
          </a:p>
        </p:txBody>
      </p:sp>
      <p:sp>
        <p:nvSpPr>
          <p:cNvPr id="9" name="TextBox 1"/>
          <p:cNvSpPr txBox="1"/>
          <p:nvPr/>
        </p:nvSpPr>
        <p:spPr>
          <a:xfrm>
            <a:off x="716369" y="3813233"/>
            <a:ext cx="4013907" cy="5671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600" b="1" dirty="0" smtClean="0">
                <a:solidFill>
                  <a:srgbClr val="409736"/>
                </a:solidFill>
                <a:latin typeface="Calibri"/>
                <a:cs typeface="Calibri"/>
              </a:rPr>
              <a:t>Highest value, but requires awareness and high quality Internet connection</a:t>
            </a:r>
            <a:endParaRPr lang="en-CA" sz="1600" b="1" dirty="0">
              <a:solidFill>
                <a:srgbClr val="409736"/>
              </a:solidFill>
              <a:effectLst/>
              <a:latin typeface="Calibri"/>
              <a:cs typeface="Calibri"/>
            </a:endParaRPr>
          </a:p>
        </p:txBody>
      </p:sp>
      <p:sp>
        <p:nvSpPr>
          <p:cNvPr id="11" name="TextBox 10"/>
          <p:cNvSpPr txBox="1"/>
          <p:nvPr/>
        </p:nvSpPr>
        <p:spPr>
          <a:xfrm>
            <a:off x="0" y="6596390"/>
            <a:ext cx="5209220" cy="261610"/>
          </a:xfrm>
          <a:prstGeom prst="rect">
            <a:avLst/>
          </a:prstGeom>
          <a:noFill/>
        </p:spPr>
        <p:txBody>
          <a:bodyPr wrap="square" rtlCol="0">
            <a:spAutoFit/>
          </a:bodyPr>
          <a:lstStyle/>
          <a:p>
            <a:pPr algn="r"/>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4,638 from NC, VA, KY and LA collected in 2010</a:t>
            </a:r>
            <a:endParaRPr lang="en-US" sz="1050" dirty="0">
              <a:solidFill>
                <a:schemeClr val="tx1"/>
              </a:solidFill>
            </a:endParaRPr>
          </a:p>
        </p:txBody>
      </p:sp>
    </p:spTree>
    <p:extLst>
      <p:ext uri="{BB962C8B-B14F-4D97-AF65-F5344CB8AC3E}">
        <p14:creationId xmlns:p14="http://schemas.microsoft.com/office/powerpoint/2010/main" val="276518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23</a:t>
            </a:fld>
            <a:endParaRPr lang="fr-FR"/>
          </a:p>
        </p:txBody>
      </p:sp>
      <p:pic>
        <p:nvPicPr>
          <p:cNvPr id="6" name="Picture 5" descr="DEIS Sample Birst Export.pdf"/>
          <p:cNvPicPr>
            <a:picLocks noChangeAspect="1"/>
          </p:cNvPicPr>
          <p:nvPr/>
        </p:nvPicPr>
        <p:blipFill rotWithShape="1">
          <a:blip r:embed="rId2">
            <a:extLst>
              <a:ext uri="{28A0092B-C50C-407E-A947-70E740481C1C}">
                <a14:useLocalDpi xmlns:a14="http://schemas.microsoft.com/office/drawing/2010/main" val="0"/>
              </a:ext>
            </a:extLst>
          </a:blip>
          <a:srcRect b="5329"/>
          <a:stretch/>
        </p:blipFill>
        <p:spPr>
          <a:xfrm>
            <a:off x="4922757" y="1018989"/>
            <a:ext cx="4457989" cy="5769161"/>
          </a:xfrm>
          <a:prstGeom prst="rect">
            <a:avLst/>
          </a:prstGeom>
        </p:spPr>
      </p:pic>
      <p:sp>
        <p:nvSpPr>
          <p:cNvPr id="7" name="Oval Callout 6"/>
          <p:cNvSpPr/>
          <p:nvPr/>
        </p:nvSpPr>
        <p:spPr bwMode="auto">
          <a:xfrm>
            <a:off x="3213100" y="4508500"/>
            <a:ext cx="914400" cy="612648"/>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5" name="Rectangle 17"/>
          <p:cNvSpPr>
            <a:spLocks/>
          </p:cNvSpPr>
          <p:nvPr/>
        </p:nvSpPr>
        <p:spPr bwMode="auto">
          <a:xfrm>
            <a:off x="2654365" y="241300"/>
            <a:ext cx="603243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r>
              <a:rPr lang="en-CA" sz="3200" dirty="0" smtClean="0"/>
              <a:t>Driving Adoption and Utilization</a:t>
            </a:r>
            <a:endParaRPr lang="fr-FR" sz="3200" dirty="0"/>
          </a:p>
        </p:txBody>
      </p:sp>
      <p:sp>
        <p:nvSpPr>
          <p:cNvPr id="11" name="Rectangle 10"/>
          <p:cNvSpPr/>
          <p:nvPr/>
        </p:nvSpPr>
        <p:spPr>
          <a:xfrm>
            <a:off x="133350" y="1250890"/>
            <a:ext cx="5365750" cy="4878259"/>
          </a:xfrm>
          <a:prstGeom prst="rect">
            <a:avLst/>
          </a:prstGeom>
        </p:spPr>
        <p:txBody>
          <a:bodyPr wrap="square">
            <a:spAutoFit/>
          </a:bodyPr>
          <a:lstStyle/>
          <a:p>
            <a:pPr algn="ctr"/>
            <a:r>
              <a:rPr lang="en-US" sz="2400" dirty="0" smtClean="0">
                <a:solidFill>
                  <a:srgbClr val="008000"/>
                </a:solidFill>
              </a:rPr>
              <a:t>DEi Scorecard is delivered to each business and organization</a:t>
            </a:r>
          </a:p>
          <a:p>
            <a:pPr algn="ctr"/>
            <a:endParaRPr lang="en-US" sz="1800" dirty="0" smtClean="0">
              <a:solidFill>
                <a:srgbClr val="008000"/>
              </a:solidFill>
            </a:endParaRPr>
          </a:p>
          <a:p>
            <a:pPr marL="342900" indent="-342900">
              <a:spcAft>
                <a:spcPts val="1800"/>
              </a:spcAft>
              <a:buSzPct val="130000"/>
              <a:buBlip>
                <a:blip r:embed="rId3"/>
              </a:buBlip>
            </a:pPr>
            <a:r>
              <a:rPr lang="en-US" sz="2000" dirty="0" smtClean="0">
                <a:solidFill>
                  <a:schemeClr val="tx1"/>
                </a:solidFill>
              </a:rPr>
              <a:t>Individualized one page report that presents: benchmarking against peers, potential ROI from increased utilization, local advisors</a:t>
            </a:r>
          </a:p>
          <a:p>
            <a:pPr marL="342900" indent="-342900">
              <a:spcAft>
                <a:spcPts val="1800"/>
              </a:spcAft>
              <a:buSzPct val="130000"/>
              <a:buBlip>
                <a:blip r:embed="rId3"/>
              </a:buBlip>
            </a:pPr>
            <a:r>
              <a:rPr lang="en-US" sz="2000" dirty="0" smtClean="0">
                <a:solidFill>
                  <a:schemeClr val="tx1"/>
                </a:solidFill>
              </a:rPr>
              <a:t>Data based on the individual’s current broadband utilization and industry average</a:t>
            </a:r>
          </a:p>
          <a:p>
            <a:pPr marL="342900" indent="-342900">
              <a:spcAft>
                <a:spcPts val="1800"/>
              </a:spcAft>
              <a:buSzPct val="130000"/>
              <a:buBlip>
                <a:blip r:embed="rId3"/>
              </a:buBlip>
            </a:pPr>
            <a:r>
              <a:rPr lang="en-US" sz="2000" dirty="0" smtClean="0">
                <a:solidFill>
                  <a:schemeClr val="tx1"/>
                </a:solidFill>
              </a:rPr>
              <a:t>Shared with local economic development agencies so they can help businesses and organizations throughout the process</a:t>
            </a:r>
          </a:p>
          <a:p>
            <a:pPr marL="342900" indent="-342900">
              <a:spcAft>
                <a:spcPts val="0"/>
              </a:spcAft>
              <a:buSzPct val="130000"/>
              <a:buBlip>
                <a:blip r:embed="rId3"/>
              </a:buBlip>
            </a:pPr>
            <a:r>
              <a:rPr lang="en-US" sz="2000" dirty="0">
                <a:solidFill>
                  <a:schemeClr val="tx1"/>
                </a:solidFill>
              </a:rPr>
              <a:t>Automatically created and distributed by </a:t>
            </a:r>
            <a:endParaRPr lang="en-US" sz="2000" dirty="0" smtClean="0">
              <a:solidFill>
                <a:schemeClr val="tx1"/>
              </a:solidFill>
            </a:endParaRPr>
          </a:p>
          <a:p>
            <a:pPr marL="355600">
              <a:spcAft>
                <a:spcPts val="1800"/>
              </a:spcAft>
              <a:buSzPct val="130000"/>
            </a:pPr>
            <a:r>
              <a:rPr lang="en-US" sz="2000" dirty="0" smtClean="0">
                <a:solidFill>
                  <a:schemeClr val="tx1"/>
                </a:solidFill>
              </a:rPr>
              <a:t>SNG </a:t>
            </a:r>
            <a:r>
              <a:rPr lang="en-US" sz="2000" dirty="0">
                <a:solidFill>
                  <a:schemeClr val="tx1"/>
                </a:solidFill>
              </a:rPr>
              <a:t>online </a:t>
            </a:r>
            <a:r>
              <a:rPr lang="en-US" sz="2000" dirty="0" smtClean="0">
                <a:solidFill>
                  <a:schemeClr val="tx1"/>
                </a:solidFill>
              </a:rPr>
              <a:t>tools</a:t>
            </a:r>
            <a:endParaRPr lang="en-US" sz="2000" dirty="0">
              <a:solidFill>
                <a:schemeClr val="tx1"/>
              </a:solidFill>
            </a:endParaRPr>
          </a:p>
        </p:txBody>
      </p:sp>
    </p:spTree>
    <p:extLst>
      <p:ext uri="{BB962C8B-B14F-4D97-AF65-F5344CB8AC3E}">
        <p14:creationId xmlns:p14="http://schemas.microsoft.com/office/powerpoint/2010/main" val="164562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jpg"/>
          <p:cNvPicPr>
            <a:picLocks noChangeAspect="1"/>
          </p:cNvPicPr>
          <p:nvPr/>
        </p:nvPicPr>
        <p:blipFill rotWithShape="1">
          <a:blip r:embed="rId3">
            <a:extLst>
              <a:ext uri="{28A0092B-C50C-407E-A947-70E740481C1C}">
                <a14:useLocalDpi xmlns:a14="http://schemas.microsoft.com/office/drawing/2010/main" val="0"/>
              </a:ext>
            </a:extLst>
          </a:blip>
          <a:srcRect l="9270" r="13332"/>
          <a:stretch/>
        </p:blipFill>
        <p:spPr>
          <a:xfrm>
            <a:off x="5819371" y="1949450"/>
            <a:ext cx="3045431" cy="3934746"/>
          </a:xfrm>
          <a:prstGeom prst="rect">
            <a:avLst/>
          </a:prstGeom>
        </p:spPr>
      </p:pic>
      <p:sp>
        <p:nvSpPr>
          <p:cNvPr id="17410" name="Slide Number Placeholder 1"/>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000">
                <a:solidFill>
                  <a:srgbClr val="21578A"/>
                </a:solidFill>
                <a:latin typeface="Calibri" charset="0"/>
                <a:ea typeface="ＭＳ Ｐゴシック" charset="0"/>
              </a:defRPr>
            </a:lvl1pPr>
            <a:lvl2pPr marL="742950" indent="-285750" eaLnBrk="0" hangingPunct="0">
              <a:defRPr sz="1000">
                <a:solidFill>
                  <a:srgbClr val="21578A"/>
                </a:solidFill>
                <a:latin typeface="Calibri" charset="0"/>
                <a:ea typeface="ＭＳ Ｐゴシック" charset="0"/>
              </a:defRPr>
            </a:lvl2pPr>
            <a:lvl3pPr marL="1143000" indent="-228600" eaLnBrk="0" hangingPunct="0">
              <a:defRPr sz="1000">
                <a:solidFill>
                  <a:srgbClr val="21578A"/>
                </a:solidFill>
                <a:latin typeface="Calibri" charset="0"/>
                <a:ea typeface="ＭＳ Ｐゴシック" charset="0"/>
              </a:defRPr>
            </a:lvl3pPr>
            <a:lvl4pPr marL="1600200" indent="-228600" eaLnBrk="0" hangingPunct="0">
              <a:defRPr sz="1000">
                <a:solidFill>
                  <a:srgbClr val="21578A"/>
                </a:solidFill>
                <a:latin typeface="Calibri" charset="0"/>
                <a:ea typeface="ＭＳ Ｐゴシック" charset="0"/>
              </a:defRPr>
            </a:lvl4pPr>
            <a:lvl5pPr marL="2057400" indent="-228600" eaLnBrk="0" hangingPunct="0">
              <a:defRPr sz="1000">
                <a:solidFill>
                  <a:srgbClr val="21578A"/>
                </a:solidFill>
                <a:latin typeface="Calibri" charset="0"/>
                <a:ea typeface="ＭＳ Ｐゴシック" charset="0"/>
              </a:defRPr>
            </a:lvl5pPr>
            <a:lvl6pPr marL="2514600" indent="-228600" eaLnBrk="0" fontAlgn="base" hangingPunct="0">
              <a:spcBef>
                <a:spcPct val="0"/>
              </a:spcBef>
              <a:spcAft>
                <a:spcPct val="0"/>
              </a:spcAft>
              <a:defRPr sz="1000">
                <a:solidFill>
                  <a:srgbClr val="21578A"/>
                </a:solidFill>
                <a:latin typeface="Calibri" charset="0"/>
                <a:ea typeface="ＭＳ Ｐゴシック" charset="0"/>
              </a:defRPr>
            </a:lvl6pPr>
            <a:lvl7pPr marL="2971800" indent="-228600" eaLnBrk="0" fontAlgn="base" hangingPunct="0">
              <a:spcBef>
                <a:spcPct val="0"/>
              </a:spcBef>
              <a:spcAft>
                <a:spcPct val="0"/>
              </a:spcAft>
              <a:defRPr sz="1000">
                <a:solidFill>
                  <a:srgbClr val="21578A"/>
                </a:solidFill>
                <a:latin typeface="Calibri" charset="0"/>
                <a:ea typeface="ＭＳ Ｐゴシック" charset="0"/>
              </a:defRPr>
            </a:lvl7pPr>
            <a:lvl8pPr marL="3429000" indent="-228600" eaLnBrk="0" fontAlgn="base" hangingPunct="0">
              <a:spcBef>
                <a:spcPct val="0"/>
              </a:spcBef>
              <a:spcAft>
                <a:spcPct val="0"/>
              </a:spcAft>
              <a:defRPr sz="1000">
                <a:solidFill>
                  <a:srgbClr val="21578A"/>
                </a:solidFill>
                <a:latin typeface="Calibri" charset="0"/>
                <a:ea typeface="ＭＳ Ｐゴシック" charset="0"/>
              </a:defRPr>
            </a:lvl8pPr>
            <a:lvl9pPr marL="3886200" indent="-228600" eaLnBrk="0" fontAlgn="base" hangingPunct="0">
              <a:spcBef>
                <a:spcPct val="0"/>
              </a:spcBef>
              <a:spcAft>
                <a:spcPct val="0"/>
              </a:spcAft>
              <a:defRPr sz="1000">
                <a:solidFill>
                  <a:srgbClr val="21578A"/>
                </a:solidFill>
                <a:latin typeface="Calibri" charset="0"/>
                <a:ea typeface="ＭＳ Ｐゴシック" charset="0"/>
              </a:defRPr>
            </a:lvl9pPr>
          </a:lstStyle>
          <a:p>
            <a:pPr eaLnBrk="1" hangingPunct="1">
              <a:defRPr/>
            </a:pPr>
            <a:fld id="{E07D3702-BB0B-8F41-862B-2722F7439F12}" type="slidenum">
              <a:rPr lang="fr-FR" sz="1200" smtClean="0"/>
              <a:pPr eaLnBrk="1" hangingPunct="1">
                <a:defRPr/>
              </a:pPr>
              <a:t>24</a:t>
            </a:fld>
            <a:endParaRPr lang="fr-FR" sz="1200" smtClean="0"/>
          </a:p>
        </p:txBody>
      </p:sp>
      <p:sp>
        <p:nvSpPr>
          <p:cNvPr id="47108" name="Rectangle 273"/>
          <p:cNvSpPr>
            <a:spLocks/>
          </p:cNvSpPr>
          <p:nvPr/>
        </p:nvSpPr>
        <p:spPr bwMode="auto">
          <a:xfrm>
            <a:off x="419210" y="1489267"/>
            <a:ext cx="8400940" cy="20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85000"/>
              </a:lnSpc>
              <a:spcBef>
                <a:spcPct val="45000"/>
              </a:spcBef>
              <a:spcAft>
                <a:spcPts val="2400"/>
              </a:spcAft>
              <a:buSzPct val="130000"/>
              <a:buFont typeface="Arial" charset="0"/>
              <a:buNone/>
            </a:pPr>
            <a:r>
              <a:rPr lang="en-US" sz="2400" b="1" dirty="0">
                <a:solidFill>
                  <a:srgbClr val="409736"/>
                </a:solidFill>
              </a:rPr>
              <a:t>For an individual business or organization, increasing utilization by 10% </a:t>
            </a:r>
            <a:r>
              <a:rPr lang="en-US" sz="2400" b="1" dirty="0" smtClean="0">
                <a:solidFill>
                  <a:srgbClr val="409736"/>
                </a:solidFill>
              </a:rPr>
              <a:t>means :</a:t>
            </a:r>
          </a:p>
          <a:p>
            <a:pPr marL="355600" indent="-355600" defTabSz="914400">
              <a:lnSpc>
                <a:spcPct val="85000"/>
              </a:lnSpc>
              <a:spcBef>
                <a:spcPts val="600"/>
              </a:spcBef>
              <a:spcAft>
                <a:spcPts val="1200"/>
              </a:spcAft>
              <a:buSzPct val="130000"/>
              <a:buBlip>
                <a:blip r:embed="rId4"/>
              </a:buBlip>
              <a:defRPr/>
            </a:pPr>
            <a:r>
              <a:rPr lang="en-CA" sz="2000" dirty="0">
                <a:solidFill>
                  <a:schemeClr val="tx1"/>
                </a:solidFill>
              </a:rPr>
              <a:t>Increasing revenues by 24%</a:t>
            </a:r>
          </a:p>
          <a:p>
            <a:pPr marL="355600" indent="-355600" defTabSz="914400">
              <a:lnSpc>
                <a:spcPct val="85000"/>
              </a:lnSpc>
              <a:spcBef>
                <a:spcPts val="600"/>
              </a:spcBef>
              <a:spcAft>
                <a:spcPts val="1200"/>
              </a:spcAft>
              <a:buSzPct val="130000"/>
              <a:buBlip>
                <a:blip r:embed="rId4"/>
              </a:buBlip>
              <a:defRPr/>
            </a:pPr>
            <a:r>
              <a:rPr lang="en-CA" sz="2000" dirty="0">
                <a:solidFill>
                  <a:schemeClr val="tx1"/>
                </a:solidFill>
              </a:rPr>
              <a:t>Decreasing costs by 7%</a:t>
            </a:r>
          </a:p>
          <a:p>
            <a:pPr defTabSz="914400">
              <a:lnSpc>
                <a:spcPct val="85000"/>
              </a:lnSpc>
              <a:spcBef>
                <a:spcPct val="45000"/>
              </a:spcBef>
              <a:spcAft>
                <a:spcPts val="2400"/>
              </a:spcAft>
              <a:buSzPct val="130000"/>
              <a:buFont typeface="Arial" charset="0"/>
              <a:buNone/>
            </a:pPr>
            <a:endParaRPr lang="en-US" sz="2400" b="1" dirty="0">
              <a:solidFill>
                <a:srgbClr val="409736"/>
              </a:solidFill>
            </a:endParaRPr>
          </a:p>
        </p:txBody>
      </p:sp>
      <p:sp>
        <p:nvSpPr>
          <p:cNvPr id="13" name="Rectangle 26"/>
          <p:cNvSpPr>
            <a:spLocks/>
          </p:cNvSpPr>
          <p:nvPr/>
        </p:nvSpPr>
        <p:spPr bwMode="auto">
          <a:xfrm>
            <a:off x="2794001" y="241300"/>
            <a:ext cx="5892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r>
              <a:rPr lang="en-US" sz="3200" dirty="0" smtClean="0"/>
              <a:t>Why Drive Utilization?</a:t>
            </a:r>
            <a:endParaRPr lang="en-US" sz="3200" dirty="0"/>
          </a:p>
        </p:txBody>
      </p:sp>
      <p:sp>
        <p:nvSpPr>
          <p:cNvPr id="7" name="Rectangle 273"/>
          <p:cNvSpPr>
            <a:spLocks/>
          </p:cNvSpPr>
          <p:nvPr/>
        </p:nvSpPr>
        <p:spPr bwMode="auto">
          <a:xfrm>
            <a:off x="419210" y="3763595"/>
            <a:ext cx="8400940" cy="236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85000"/>
              </a:lnSpc>
              <a:spcBef>
                <a:spcPct val="45000"/>
              </a:spcBef>
              <a:spcAft>
                <a:spcPts val="2400"/>
              </a:spcAft>
              <a:buSzPct val="130000"/>
              <a:buFont typeface="Arial" charset="0"/>
              <a:buNone/>
            </a:pPr>
            <a:r>
              <a:rPr lang="en-US" sz="2400" b="1" dirty="0" smtClean="0">
                <a:solidFill>
                  <a:srgbClr val="409736"/>
                </a:solidFill>
              </a:rPr>
              <a:t>For a Region, it means :</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Allowing businesses to be more competitive</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Creating a demand for high-skilled workers</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Adding fiscal revenues</a:t>
            </a:r>
            <a:endParaRPr lang="en-US" sz="2000" dirty="0">
              <a:solidFill>
                <a:schemeClr val="tx1"/>
              </a:solidFill>
            </a:endParaRPr>
          </a:p>
        </p:txBody>
      </p:sp>
      <p:sp>
        <p:nvSpPr>
          <p:cNvPr id="8" name="Rectangle 27"/>
          <p:cNvSpPr>
            <a:spLocks noChangeArrowheads="1"/>
          </p:cNvSpPr>
          <p:nvPr/>
        </p:nvSpPr>
        <p:spPr bwMode="auto">
          <a:xfrm>
            <a:off x="0" y="6581001"/>
            <a:ext cx="614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dirty="0" smtClean="0">
                <a:solidFill>
                  <a:srgbClr val="000000"/>
                </a:solidFill>
              </a:rPr>
              <a:t>Average multipliers identified by SNG from over 12,000 data records collected in 2009-10</a:t>
            </a:r>
            <a:r>
              <a:rPr lang="fr-FR" sz="1200" dirty="0" smtClean="0">
                <a:solidFill>
                  <a:srgbClr val="000000"/>
                </a:solidFill>
              </a:rPr>
              <a:t>. </a:t>
            </a:r>
            <a:endParaRPr lang="fr-FR" sz="1200" dirty="0">
              <a:solidFill>
                <a:srgbClr val="000000"/>
              </a:solidFill>
              <a:latin typeface="Calibri" charset="0"/>
            </a:endParaRPr>
          </a:p>
        </p:txBody>
      </p:sp>
    </p:spTree>
    <p:extLst>
      <p:ext uri="{BB962C8B-B14F-4D97-AF65-F5344CB8AC3E}">
        <p14:creationId xmlns:p14="http://schemas.microsoft.com/office/powerpoint/2010/main" val="1339806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owth.jpg"/>
          <p:cNvPicPr>
            <a:picLocks noChangeAspect="1"/>
          </p:cNvPicPr>
          <p:nvPr/>
        </p:nvPicPr>
        <p:blipFill rotWithShape="1">
          <a:blip r:embed="rId3">
            <a:extLst>
              <a:ext uri="{28A0092B-C50C-407E-A947-70E740481C1C}">
                <a14:useLocalDpi xmlns:a14="http://schemas.microsoft.com/office/drawing/2010/main" val="0"/>
              </a:ext>
            </a:extLst>
          </a:blip>
          <a:srcRect l="18155" r="23834"/>
          <a:stretch/>
        </p:blipFill>
        <p:spPr>
          <a:xfrm>
            <a:off x="6781800" y="1428750"/>
            <a:ext cx="1911350" cy="1790700"/>
          </a:xfrm>
          <a:prstGeom prst="rect">
            <a:avLst/>
          </a:prstGeom>
        </p:spPr>
      </p:pic>
      <p:sp>
        <p:nvSpPr>
          <p:cNvPr id="2" name="Slide Number Placeholder 1"/>
          <p:cNvSpPr>
            <a:spLocks noGrp="1"/>
          </p:cNvSpPr>
          <p:nvPr>
            <p:ph type="sldNum" sz="quarter" idx="10"/>
          </p:nvPr>
        </p:nvSpPr>
        <p:spPr/>
        <p:txBody>
          <a:bodyPr/>
          <a:lstStyle/>
          <a:p>
            <a:pPr>
              <a:defRPr/>
            </a:pPr>
            <a:fld id="{41CBC24D-88C2-40C0-8CF5-726EE8A0FC75}" type="slidenum">
              <a:rPr lang="fr-FR" smtClean="0"/>
              <a:pPr>
                <a:defRPr/>
              </a:pPr>
              <a:t>25</a:t>
            </a:fld>
            <a:endParaRPr lang="fr-FR"/>
          </a:p>
        </p:txBody>
      </p:sp>
      <p:sp>
        <p:nvSpPr>
          <p:cNvPr id="4" name="TextBox 3"/>
          <p:cNvSpPr txBox="1"/>
          <p:nvPr/>
        </p:nvSpPr>
        <p:spPr>
          <a:xfrm>
            <a:off x="463550" y="3681988"/>
            <a:ext cx="7522258" cy="2492990"/>
          </a:xfrm>
          <a:prstGeom prst="rect">
            <a:avLst/>
          </a:prstGeom>
          <a:noFill/>
        </p:spPr>
        <p:txBody>
          <a:bodyPr wrap="square" rtlCol="0">
            <a:spAutoFit/>
          </a:bodyPr>
          <a:lstStyle/>
          <a:p>
            <a:pPr marL="457200" indent="-457200">
              <a:spcAft>
                <a:spcPts val="2400"/>
              </a:spcAft>
              <a:buSzPct val="130000"/>
              <a:buBlip>
                <a:blip r:embed="rId4"/>
              </a:buBlip>
            </a:pPr>
            <a:r>
              <a:rPr lang="en-US" sz="2400" b="1" dirty="0" smtClean="0">
                <a:solidFill>
                  <a:schemeClr val="tx2"/>
                </a:solidFill>
              </a:rPr>
              <a:t>Reliable, affordable BB</a:t>
            </a:r>
          </a:p>
          <a:p>
            <a:pPr marL="457200" indent="-457200">
              <a:spcAft>
                <a:spcPts val="2400"/>
              </a:spcAft>
              <a:buSzPct val="130000"/>
              <a:buBlip>
                <a:blip r:embed="rId4"/>
              </a:buBlip>
            </a:pPr>
            <a:r>
              <a:rPr lang="en-US" sz="2400" b="1" dirty="0" smtClean="0">
                <a:solidFill>
                  <a:schemeClr val="tx2"/>
                </a:solidFill>
              </a:rPr>
              <a:t>Responsive Customer Service</a:t>
            </a:r>
          </a:p>
          <a:p>
            <a:pPr marL="457200" indent="-457200">
              <a:spcAft>
                <a:spcPts val="2400"/>
              </a:spcAft>
              <a:buSzPct val="130000"/>
              <a:buBlip>
                <a:blip r:embed="rId4"/>
              </a:buBlip>
            </a:pPr>
            <a:r>
              <a:rPr lang="ro-RO" sz="2400" b="1" dirty="0">
                <a:solidFill>
                  <a:schemeClr val="tx2"/>
                </a:solidFill>
              </a:rPr>
              <a:t>Meaningful utilization </a:t>
            </a:r>
            <a:endParaRPr lang="en-US" sz="2400" b="1" dirty="0" smtClean="0">
              <a:solidFill>
                <a:schemeClr val="tx2"/>
              </a:solidFill>
            </a:endParaRPr>
          </a:p>
          <a:p>
            <a:pPr marL="457200" indent="-457200">
              <a:spcAft>
                <a:spcPts val="2400"/>
              </a:spcAft>
              <a:buSzPct val="130000"/>
              <a:buBlip>
                <a:blip r:embed="rId4"/>
              </a:buBlip>
            </a:pPr>
            <a:r>
              <a:rPr lang="en-US" sz="2400" b="1" dirty="0">
                <a:solidFill>
                  <a:schemeClr val="tx2"/>
                </a:solidFill>
              </a:rPr>
              <a:t>Local ownership to drive economic </a:t>
            </a:r>
            <a:r>
              <a:rPr lang="en-US" sz="2400" b="1" dirty="0" smtClean="0">
                <a:solidFill>
                  <a:schemeClr val="tx2"/>
                </a:solidFill>
              </a:rPr>
              <a:t>development</a:t>
            </a:r>
            <a:endParaRPr lang="en-US" sz="2400" b="1" dirty="0">
              <a:solidFill>
                <a:schemeClr val="tx2"/>
              </a:solidFill>
            </a:endParaRPr>
          </a:p>
        </p:txBody>
      </p:sp>
      <p:pic>
        <p:nvPicPr>
          <p:cNvPr id="5" name="Picture 4" descr="earthnetwork_web3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017" y="3346450"/>
            <a:ext cx="1284816" cy="963612"/>
          </a:xfrm>
          <a:prstGeom prst="rect">
            <a:avLst/>
          </a:prstGeom>
          <a:effectLst>
            <a:softEdge rad="114300"/>
          </a:effectLst>
        </p:spPr>
      </p:pic>
      <p:sp>
        <p:nvSpPr>
          <p:cNvPr id="7" name="Rectangle 6"/>
          <p:cNvSpPr/>
          <p:nvPr/>
        </p:nvSpPr>
        <p:spPr>
          <a:xfrm>
            <a:off x="463550" y="1990005"/>
            <a:ext cx="7397750" cy="461665"/>
          </a:xfrm>
          <a:prstGeom prst="rect">
            <a:avLst/>
          </a:prstGeom>
        </p:spPr>
        <p:txBody>
          <a:bodyPr wrap="square">
            <a:spAutoFit/>
          </a:bodyPr>
          <a:lstStyle/>
          <a:p>
            <a:pPr>
              <a:spcAft>
                <a:spcPts val="600"/>
              </a:spcAft>
            </a:pPr>
            <a:r>
              <a:rPr lang="en-US" sz="2400" b="1" dirty="0" smtClean="0">
                <a:solidFill>
                  <a:schemeClr val="tx2"/>
                </a:solidFill>
              </a:rPr>
              <a:t>Economic Growth and quality of life from broadband</a:t>
            </a:r>
            <a:endParaRPr lang="en-CA" sz="2400" dirty="0">
              <a:solidFill>
                <a:schemeClr val="tx2"/>
              </a:solidFill>
            </a:endParaRPr>
          </a:p>
        </p:txBody>
      </p:sp>
      <p:pic>
        <p:nvPicPr>
          <p:cNvPr id="10" name="Picture 9" descr="customer service.jpg"/>
          <p:cNvPicPr>
            <a:picLocks noChangeAspect="1"/>
          </p:cNvPicPr>
          <p:nvPr/>
        </p:nvPicPr>
        <p:blipFill rotWithShape="1">
          <a:blip r:embed="rId6">
            <a:extLst>
              <a:ext uri="{28A0092B-C50C-407E-A947-70E740481C1C}">
                <a14:useLocalDpi xmlns:a14="http://schemas.microsoft.com/office/drawing/2010/main" val="0"/>
              </a:ext>
            </a:extLst>
          </a:blip>
          <a:srcRect l="24270" t="9770" r="6270" b="4023"/>
          <a:stretch/>
        </p:blipFill>
        <p:spPr>
          <a:xfrm>
            <a:off x="5208058" y="4005206"/>
            <a:ext cx="1393237" cy="1050873"/>
          </a:xfrm>
          <a:prstGeom prst="rect">
            <a:avLst/>
          </a:prstGeom>
          <a:effectLst>
            <a:softEdge rad="114300"/>
          </a:effectLst>
        </p:spPr>
      </p:pic>
      <p:pic>
        <p:nvPicPr>
          <p:cNvPr id="11" name="Picture 10" descr="proces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027" y="5408693"/>
            <a:ext cx="1361874" cy="971470"/>
          </a:xfrm>
          <a:prstGeom prst="rect">
            <a:avLst/>
          </a:prstGeom>
          <a:effectLst>
            <a:softEdge rad="114300"/>
          </a:effectLst>
        </p:spPr>
      </p:pic>
      <p:sp>
        <p:nvSpPr>
          <p:cNvPr id="12" name="Rectangle 2"/>
          <p:cNvSpPr txBox="1">
            <a:spLocks/>
          </p:cNvSpPr>
          <p:nvPr/>
        </p:nvSpPr>
        <p:spPr bwMode="auto">
          <a:xfrm>
            <a:off x="3657971" y="241300"/>
            <a:ext cx="503425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pPr algn="r" eaLnBrk="1" hangingPunct="1"/>
            <a:r>
              <a:rPr lang="en-CA" sz="3200" dirty="0" smtClean="0"/>
              <a:t>The Elements of Success</a:t>
            </a:r>
            <a:endParaRPr lang="fr-FR" sz="3200" dirty="0" smtClean="0"/>
          </a:p>
        </p:txBody>
      </p:sp>
      <p:sp>
        <p:nvSpPr>
          <p:cNvPr id="3" name="Rounded Rectangle 2"/>
          <p:cNvSpPr/>
          <p:nvPr/>
        </p:nvSpPr>
        <p:spPr bwMode="auto">
          <a:xfrm>
            <a:off x="647700" y="1219200"/>
            <a:ext cx="2964392" cy="546100"/>
          </a:xfrm>
          <a:prstGeom prst="roundRect">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rPr>
              <a:t>TO ENSURE</a:t>
            </a:r>
          </a:p>
        </p:txBody>
      </p:sp>
      <p:sp>
        <p:nvSpPr>
          <p:cNvPr id="13" name="Rounded Rectangle 12"/>
          <p:cNvSpPr/>
          <p:nvPr/>
        </p:nvSpPr>
        <p:spPr bwMode="auto">
          <a:xfrm>
            <a:off x="647700" y="2800350"/>
            <a:ext cx="2964392" cy="546100"/>
          </a:xfrm>
          <a:prstGeom prst="roundRect">
            <a:avLst/>
          </a:prstGeom>
          <a:solidFill>
            <a:srgbClr val="00800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rPr>
              <a:t>YOU NEED</a:t>
            </a:r>
          </a:p>
        </p:txBody>
      </p:sp>
      <p:pic>
        <p:nvPicPr>
          <p:cNvPr id="14" name="Picture 13" descr="mouse-click.jpg"/>
          <p:cNvPicPr>
            <a:picLocks noChangeAspect="1"/>
          </p:cNvPicPr>
          <p:nvPr/>
        </p:nvPicPr>
        <p:blipFill rotWithShape="1">
          <a:blip r:embed="rId8">
            <a:extLst>
              <a:ext uri="{28A0092B-C50C-407E-A947-70E740481C1C}">
                <a14:useLocalDpi xmlns:a14="http://schemas.microsoft.com/office/drawing/2010/main" val="0"/>
              </a:ext>
            </a:extLst>
          </a:blip>
          <a:srcRect t="7713" b="8637"/>
          <a:stretch/>
        </p:blipFill>
        <p:spPr>
          <a:xfrm rot="10800000" flipV="1">
            <a:off x="6544145" y="4720258"/>
            <a:ext cx="1056291" cy="1066259"/>
          </a:xfrm>
          <a:prstGeom prst="rect">
            <a:avLst/>
          </a:prstGeom>
          <a:effectLst>
            <a:softEdge rad="88900"/>
          </a:effectLst>
        </p:spPr>
      </p:pic>
    </p:spTree>
    <p:extLst>
      <p:ext uri="{BB962C8B-B14F-4D97-AF65-F5344CB8AC3E}">
        <p14:creationId xmlns:p14="http://schemas.microsoft.com/office/powerpoint/2010/main" val="810794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eaLnBrk="1" hangingPunct="1"/>
            <a:fld id="{A1344F65-067B-4CC1-9F52-A842755D2443}" type="slidenum">
              <a:rPr lang="fr-FR" sz="1200" smtClean="0"/>
              <a:pPr eaLnBrk="1" hangingPunct="1"/>
              <a:t>26</a:t>
            </a:fld>
            <a:endParaRPr lang="fr-FR" sz="1200" smtClean="0"/>
          </a:p>
        </p:txBody>
      </p:sp>
      <p:sp>
        <p:nvSpPr>
          <p:cNvPr id="27651" name="Slide Number Placeholder 3"/>
          <p:cNvSpPr txBox="1">
            <a:spLocks noGrp="1"/>
          </p:cNvSpPr>
          <p:nvPr/>
        </p:nvSpPr>
        <p:spPr bwMode="auto">
          <a:xfrm>
            <a:off x="7874000" y="6380163"/>
            <a:ext cx="9461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r" eaLnBrk="1" hangingPunct="1"/>
            <a:fld id="{00E2F42D-EC78-40D3-9C61-5B43928FF85B}" type="slidenum">
              <a:rPr lang="fr-FR" sz="1400"/>
              <a:pPr algn="r" eaLnBrk="1" hangingPunct="1"/>
              <a:t>26</a:t>
            </a:fld>
            <a:endParaRPr lang="fr-FR" sz="1400"/>
          </a:p>
        </p:txBody>
      </p:sp>
      <p:pic>
        <p:nvPicPr>
          <p:cNvPr id="27652" name="Picture 10" descr="circle-only.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259638" y="4968875"/>
            <a:ext cx="156051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p:cNvSpPr>
            <a:spLocks noGrp="1"/>
          </p:cNvSpPr>
          <p:nvPr>
            <p:ph type="title" idx="4294967295"/>
          </p:nvPr>
        </p:nvSpPr>
        <p:spPr/>
        <p:txBody>
          <a:bodyPr/>
          <a:lstStyle/>
          <a:p>
            <a:pPr algn="r" eaLnBrk="1" hangingPunct="1"/>
            <a:r>
              <a:rPr lang="en-CA" sz="3200" dirty="0" smtClean="0"/>
              <a:t>Thank-you</a:t>
            </a:r>
            <a:endParaRPr lang="fr-FR" sz="3200" dirty="0" smtClean="0"/>
          </a:p>
        </p:txBody>
      </p:sp>
      <p:pic>
        <p:nvPicPr>
          <p:cNvPr id="27654" name="Picture 1" descr="index_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3" y="1216025"/>
            <a:ext cx="48418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itle Placeholder 1"/>
          <p:cNvSpPr>
            <a:spLocks/>
          </p:cNvSpPr>
          <p:nvPr/>
        </p:nvSpPr>
        <p:spPr bwMode="auto">
          <a:xfrm>
            <a:off x="1081088" y="5307013"/>
            <a:ext cx="42084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r>
              <a:rPr lang="en-US" sz="4200"/>
              <a:t>Let’s connect !</a:t>
            </a:r>
          </a:p>
        </p:txBody>
      </p:sp>
      <p:sp>
        <p:nvSpPr>
          <p:cNvPr id="27656" name="Title Placeholder 1"/>
          <p:cNvSpPr>
            <a:spLocks/>
          </p:cNvSpPr>
          <p:nvPr/>
        </p:nvSpPr>
        <p:spPr bwMode="auto">
          <a:xfrm>
            <a:off x="2219325" y="6181725"/>
            <a:ext cx="399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r>
              <a:rPr lang="en-US" sz="2100" dirty="0" err="1"/>
              <a:t>www.sngroup.com</a:t>
            </a:r>
            <a:endParaRPr lang="en-US" sz="2100" dirty="0"/>
          </a:p>
        </p:txBody>
      </p:sp>
      <p:sp>
        <p:nvSpPr>
          <p:cNvPr id="27657" name="Rectangle 9"/>
          <p:cNvSpPr>
            <a:spLocks noChangeArrowheads="1"/>
          </p:cNvSpPr>
          <p:nvPr/>
        </p:nvSpPr>
        <p:spPr bwMode="auto">
          <a:xfrm>
            <a:off x="4699000" y="1497578"/>
            <a:ext cx="4292600" cy="350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ts val="20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000" b="1" dirty="0">
                <a:solidFill>
                  <a:schemeClr val="tx2"/>
                </a:solidFill>
                <a:latin typeface="+mj-lt"/>
              </a:rPr>
              <a:t>Michael Curri, </a:t>
            </a:r>
            <a:r>
              <a:rPr lang="en-GB" sz="2000" b="1" dirty="0" smtClean="0">
                <a:solidFill>
                  <a:schemeClr val="tx2"/>
                </a:solidFill>
                <a:latin typeface="+mj-lt"/>
              </a:rPr>
              <a:t>President</a:t>
            </a:r>
            <a:endParaRPr lang="en-GB" sz="2000" b="1" dirty="0">
              <a:solidFill>
                <a:schemeClr val="tx2"/>
              </a:solidFill>
              <a:latin typeface="+mj-lt"/>
            </a:endParaRPr>
          </a:p>
          <a:p>
            <a:pPr defTabSz="449263">
              <a:lnSpc>
                <a:spcPts val="2000"/>
              </a:lnSpc>
              <a:spcBef>
                <a:spcPct val="25000"/>
              </a:spcBef>
              <a:spcAft>
                <a:spcPts val="900"/>
              </a:spcAft>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000" b="1" dirty="0">
                <a:solidFill>
                  <a:schemeClr val="tx2"/>
                </a:solidFill>
                <a:latin typeface="+mj-lt"/>
              </a:rPr>
              <a:t>Strategic Networks Group, Inc.</a:t>
            </a:r>
            <a:endParaRPr lang="en-GB" sz="2000" b="1" i="1" dirty="0">
              <a:solidFill>
                <a:schemeClr val="tx2"/>
              </a:solidFill>
              <a:latin typeface="+mj-lt"/>
            </a:endParaRPr>
          </a:p>
          <a:p>
            <a:pPr defTabSz="449263">
              <a:lnSpc>
                <a:spcPts val="1800"/>
              </a:lnSpc>
              <a:spcBef>
                <a:spcPct val="25000"/>
              </a:spcBef>
              <a:buClr>
                <a:srgbClr val="003399"/>
              </a:buClr>
              <a:buSzPct val="100000"/>
              <a:tabLst>
                <a:tab pos="0" algn="l"/>
                <a:tab pos="1701800" algn="l"/>
                <a:tab pos="3770313" algn="r"/>
                <a:tab pos="4572000" algn="l"/>
                <a:tab pos="5486400" algn="l"/>
                <a:tab pos="6400800" algn="l"/>
                <a:tab pos="7315200" algn="l"/>
                <a:tab pos="8229600" algn="l"/>
                <a:tab pos="9144000" algn="l"/>
                <a:tab pos="10058400" algn="l"/>
              </a:tabLst>
            </a:pPr>
            <a:r>
              <a:rPr lang="en-GB" sz="2000" dirty="0">
                <a:solidFill>
                  <a:schemeClr val="tx1"/>
                </a:solidFill>
                <a:latin typeface="+mj-lt"/>
              </a:rPr>
              <a:t>North America	</a:t>
            </a:r>
            <a:r>
              <a:rPr lang="en-GB" sz="2000" dirty="0">
                <a:solidFill>
                  <a:schemeClr val="tx1"/>
                </a:solidFill>
                <a:latin typeface="+mj-lt"/>
                <a:sym typeface="Wingdings" pitchFamily="2" charset="2"/>
              </a:rPr>
              <a:t></a:t>
            </a:r>
            <a:r>
              <a:rPr lang="en-GB" sz="2000" dirty="0">
                <a:solidFill>
                  <a:schemeClr val="tx1"/>
                </a:solidFill>
                <a:latin typeface="+mj-lt"/>
              </a:rPr>
              <a:t>+ 1.613.234.1549</a:t>
            </a:r>
          </a:p>
          <a:p>
            <a:pPr defTabSz="449263">
              <a:lnSpc>
                <a:spcPts val="18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000" dirty="0" err="1" smtClean="0">
                <a:solidFill>
                  <a:schemeClr val="tx1"/>
                </a:solidFill>
                <a:latin typeface="+mj-lt"/>
              </a:rPr>
              <a:t>mcurri@sngroup.com</a:t>
            </a:r>
            <a:endParaRPr lang="en-GB" sz="2000" dirty="0" smtClean="0">
              <a:solidFill>
                <a:schemeClr val="tx1"/>
              </a:solidFill>
              <a:latin typeface="+mj-lt"/>
            </a:endParaRPr>
          </a:p>
          <a:p>
            <a:pPr defTabSz="449263">
              <a:lnSpc>
                <a:spcPts val="18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endParaRPr lang="en-GB" sz="2000" dirty="0">
              <a:solidFill>
                <a:schemeClr val="tx1"/>
              </a:solidFill>
              <a:latin typeface="+mj-lt"/>
              <a:cs typeface="Lucida Sans Unicode" pitchFamily="34" charset="0"/>
            </a:endParaRPr>
          </a:p>
          <a:p>
            <a:pPr defTabSz="449263">
              <a:lnSpc>
                <a:spcPts val="20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000" b="1" dirty="0" smtClean="0">
                <a:solidFill>
                  <a:schemeClr val="tx2"/>
                </a:solidFill>
              </a:rPr>
              <a:t>Doug Adams, </a:t>
            </a:r>
            <a:r>
              <a:rPr lang="en-GB" sz="2000" b="1" smtClean="0">
                <a:solidFill>
                  <a:schemeClr val="tx2"/>
                </a:solidFill>
              </a:rPr>
              <a:t>VP of </a:t>
            </a:r>
            <a:r>
              <a:rPr lang="en-GB" sz="2000" b="1" dirty="0" smtClean="0">
                <a:solidFill>
                  <a:schemeClr val="tx2"/>
                </a:solidFill>
              </a:rPr>
              <a:t>Communications</a:t>
            </a:r>
            <a:endParaRPr lang="en-GB" sz="2000" b="1" dirty="0">
              <a:solidFill>
                <a:schemeClr val="tx2"/>
              </a:solidFill>
            </a:endParaRPr>
          </a:p>
          <a:p>
            <a:pPr defTabSz="449263">
              <a:lnSpc>
                <a:spcPts val="2000"/>
              </a:lnSpc>
              <a:spcBef>
                <a:spcPct val="25000"/>
              </a:spcBef>
              <a:spcAft>
                <a:spcPts val="900"/>
              </a:spcAft>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000" b="1" dirty="0">
                <a:solidFill>
                  <a:schemeClr val="tx2"/>
                </a:solidFill>
              </a:rPr>
              <a:t>Strategic Networks Group, Inc.</a:t>
            </a:r>
            <a:endParaRPr lang="en-GB" sz="2000" b="1" i="1" dirty="0">
              <a:solidFill>
                <a:schemeClr val="tx2"/>
              </a:solidFill>
            </a:endParaRPr>
          </a:p>
          <a:p>
            <a:pPr defTabSz="449263">
              <a:lnSpc>
                <a:spcPts val="1800"/>
              </a:lnSpc>
              <a:spcBef>
                <a:spcPct val="25000"/>
              </a:spcBef>
              <a:buClr>
                <a:srgbClr val="003399"/>
              </a:buClr>
              <a:buSzPct val="100000"/>
              <a:tabLst>
                <a:tab pos="0" algn="l"/>
                <a:tab pos="1701800" algn="l"/>
                <a:tab pos="3770313" algn="r"/>
                <a:tab pos="4572000" algn="l"/>
                <a:tab pos="5486400" algn="l"/>
                <a:tab pos="6400800" algn="l"/>
                <a:tab pos="7315200" algn="l"/>
                <a:tab pos="8229600" algn="l"/>
                <a:tab pos="9144000" algn="l"/>
                <a:tab pos="10058400" algn="l"/>
              </a:tabLst>
            </a:pPr>
            <a:r>
              <a:rPr lang="en-GB" sz="2000" dirty="0">
                <a:solidFill>
                  <a:schemeClr val="tx1"/>
                </a:solidFill>
              </a:rPr>
              <a:t>North America	</a:t>
            </a:r>
            <a:r>
              <a:rPr lang="en-GB" sz="2000" dirty="0">
                <a:solidFill>
                  <a:schemeClr val="tx1"/>
                </a:solidFill>
                <a:sym typeface="Wingdings" pitchFamily="2" charset="2"/>
              </a:rPr>
              <a:t></a:t>
            </a:r>
            <a:r>
              <a:rPr lang="en-GB" sz="2000" dirty="0">
                <a:solidFill>
                  <a:schemeClr val="tx1"/>
                </a:solidFill>
              </a:rPr>
              <a:t>+ </a:t>
            </a:r>
            <a:r>
              <a:rPr lang="en-GB" sz="2000" dirty="0" smtClean="0">
                <a:solidFill>
                  <a:schemeClr val="tx1"/>
                </a:solidFill>
              </a:rPr>
              <a:t>1.</a:t>
            </a:r>
            <a:r>
              <a:rPr lang="en-US" sz="2000" dirty="0" smtClean="0">
                <a:solidFill>
                  <a:schemeClr val="tx1"/>
                </a:solidFill>
              </a:rPr>
              <a:t>330.933.3374</a:t>
            </a:r>
          </a:p>
          <a:p>
            <a:pPr defTabSz="449263">
              <a:lnSpc>
                <a:spcPts val="1800"/>
              </a:lnSpc>
              <a:spcBef>
                <a:spcPct val="25000"/>
              </a:spcBef>
              <a:buClr>
                <a:srgbClr val="003399"/>
              </a:buClr>
              <a:buSzPct val="100000"/>
              <a:tabLst>
                <a:tab pos="0" algn="l"/>
                <a:tab pos="1701800" algn="l"/>
                <a:tab pos="3770313" algn="r"/>
                <a:tab pos="4572000" algn="l"/>
                <a:tab pos="5486400" algn="l"/>
                <a:tab pos="6400800" algn="l"/>
                <a:tab pos="7315200" algn="l"/>
                <a:tab pos="8229600" algn="l"/>
                <a:tab pos="9144000" algn="l"/>
                <a:tab pos="10058400" algn="l"/>
              </a:tabLst>
            </a:pPr>
            <a:r>
              <a:rPr lang="en-GB" sz="2000" dirty="0" err="1" smtClean="0">
                <a:solidFill>
                  <a:schemeClr val="tx1"/>
                </a:solidFill>
              </a:rPr>
              <a:t>dadams@</a:t>
            </a:r>
            <a:r>
              <a:rPr lang="en-GB" sz="2000" dirty="0" err="1">
                <a:solidFill>
                  <a:schemeClr val="tx1"/>
                </a:solidFill>
              </a:rPr>
              <a:t>sngroup.com</a:t>
            </a:r>
            <a:endParaRPr lang="en-GB" sz="2000" dirty="0">
              <a:solidFill>
                <a:schemeClr val="tx1"/>
              </a:solidFill>
              <a:cs typeface="Lucida Sans Unicode" pitchFamily="34" charset="0"/>
            </a:endParaRPr>
          </a:p>
          <a:p>
            <a:pPr defTabSz="449263">
              <a:lnSpc>
                <a:spcPts val="18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endParaRPr lang="en-GB" sz="2000" dirty="0">
              <a:solidFill>
                <a:schemeClr val="tx1"/>
              </a:solidFill>
              <a:cs typeface="Lucida Sans Unicode" pitchFamily="34" charset="0"/>
            </a:endParaRPr>
          </a:p>
          <a:p>
            <a:pPr defTabSz="449263">
              <a:lnSpc>
                <a:spcPct val="0"/>
              </a:lnSpc>
              <a:spcBef>
                <a:spcPct val="25000"/>
              </a:spcBef>
              <a:buClr>
                <a:srgbClr val="003399"/>
              </a:buClr>
              <a:buSzPct val="100000"/>
              <a:buFont typeface="Arial" pitchFamily="34" charset="0"/>
              <a:buNone/>
              <a:tabLst>
                <a:tab pos="0" algn="l"/>
                <a:tab pos="1701800" algn="l"/>
                <a:tab pos="3770313" algn="r"/>
                <a:tab pos="4572000" algn="l"/>
                <a:tab pos="5486400" algn="l"/>
                <a:tab pos="6400800" algn="l"/>
                <a:tab pos="7315200" algn="l"/>
                <a:tab pos="8229600" algn="l"/>
                <a:tab pos="9144000" algn="l"/>
                <a:tab pos="10058400" algn="l"/>
              </a:tabLst>
            </a:pPr>
            <a:endParaRPr lang="en-GB" sz="2000" dirty="0">
              <a:solidFill>
                <a:schemeClr val="tx1"/>
              </a:solidFill>
              <a:cs typeface="Lucida Sans Unicode" pitchFamily="34" charset="0"/>
            </a:endParaRPr>
          </a:p>
        </p:txBody>
      </p:sp>
    </p:spTree>
    <p:extLst>
      <p:ext uri="{BB962C8B-B14F-4D97-AF65-F5344CB8AC3E}">
        <p14:creationId xmlns:p14="http://schemas.microsoft.com/office/powerpoint/2010/main" val="1522999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Community Anchor Institutions </a:t>
            </a:r>
          </a:p>
          <a:p>
            <a:pPr algn="ctr" eaLnBrk="1" hangingPunct="1">
              <a:lnSpc>
                <a:spcPct val="95000"/>
              </a:lnSpc>
            </a:pPr>
            <a:r>
              <a:rPr lang="en-US" sz="3600" dirty="0" smtClean="0">
                <a:solidFill>
                  <a:srgbClr val="007700"/>
                </a:solidFill>
              </a:rPr>
              <a:t>First in line for community improvements</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3233909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885618359"/>
              </p:ext>
            </p:extLst>
          </p:nvPr>
        </p:nvGraphicFramePr>
        <p:xfrm>
          <a:off x="0" y="1143138"/>
          <a:ext cx="8820150" cy="549896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28</a:t>
            </a:fld>
            <a:endParaRPr lang="fr-FR"/>
          </a:p>
        </p:txBody>
      </p:sp>
      <p:sp>
        <p:nvSpPr>
          <p:cNvPr id="7" name="Rectangle 2"/>
          <p:cNvSpPr txBox="1">
            <a:spLocks/>
          </p:cNvSpPr>
          <p:nvPr/>
        </p:nvSpPr>
        <p:spPr bwMode="auto">
          <a:xfrm>
            <a:off x="2362200" y="241300"/>
            <a:ext cx="63531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CA" sz="3200" dirty="0" smtClean="0">
                <a:latin typeface="Calibri" charset="0"/>
              </a:rPr>
              <a:t>Better Broadband, Healthier Citizens</a:t>
            </a:r>
            <a:endParaRPr lang="fr-FR" sz="3200" dirty="0">
              <a:latin typeface="Calibri" charset="0"/>
            </a:endParaRPr>
          </a:p>
        </p:txBody>
      </p:sp>
      <p:sp>
        <p:nvSpPr>
          <p:cNvPr id="5" name="TextBox 4"/>
          <p:cNvSpPr txBox="1"/>
          <p:nvPr/>
        </p:nvSpPr>
        <p:spPr>
          <a:xfrm>
            <a:off x="0" y="6596390"/>
            <a:ext cx="5209220" cy="261610"/>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894 from NC, VA, KY and LA collected in 2010-12</a:t>
            </a:r>
            <a:endParaRPr lang="en-US" sz="1050" dirty="0">
              <a:solidFill>
                <a:schemeClr val="tx1"/>
              </a:solidFill>
            </a:endParaRPr>
          </a:p>
        </p:txBody>
      </p:sp>
    </p:spTree>
    <p:extLst>
      <p:ext uri="{BB962C8B-B14F-4D97-AF65-F5344CB8AC3E}">
        <p14:creationId xmlns:p14="http://schemas.microsoft.com/office/powerpoint/2010/main" val="572623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385438098"/>
              </p:ext>
            </p:extLst>
          </p:nvPr>
        </p:nvGraphicFramePr>
        <p:xfrm>
          <a:off x="0" y="1141342"/>
          <a:ext cx="8715375" cy="56427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29</a:t>
            </a:fld>
            <a:endParaRPr lang="fr-FR"/>
          </a:p>
        </p:txBody>
      </p:sp>
      <p:sp>
        <p:nvSpPr>
          <p:cNvPr id="7" name="Rectangle 2"/>
          <p:cNvSpPr txBox="1">
            <a:spLocks/>
          </p:cNvSpPr>
          <p:nvPr/>
        </p:nvSpPr>
        <p:spPr bwMode="auto">
          <a:xfrm>
            <a:off x="3073400" y="241300"/>
            <a:ext cx="5641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r>
              <a:rPr lang="en-CA" sz="3200" dirty="0" smtClean="0">
                <a:latin typeface="Calibri" charset="0"/>
              </a:rPr>
              <a:t>The Impact of Better Broadband </a:t>
            </a:r>
          </a:p>
          <a:p>
            <a:r>
              <a:rPr lang="en-CA" sz="3200" dirty="0" smtClean="0">
                <a:latin typeface="Calibri" charset="0"/>
              </a:rPr>
              <a:t>on Schools</a:t>
            </a:r>
            <a:endParaRPr lang="fr-FR" sz="3200" dirty="0">
              <a:latin typeface="Calibri" charset="0"/>
            </a:endParaRPr>
          </a:p>
        </p:txBody>
      </p:sp>
    </p:spTree>
    <p:extLst>
      <p:ext uri="{BB962C8B-B14F-4D97-AF65-F5344CB8AC3E}">
        <p14:creationId xmlns:p14="http://schemas.microsoft.com/office/powerpoint/2010/main" val="329745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95175" y="1510120"/>
            <a:ext cx="4974268" cy="1550580"/>
          </a:xfrm>
          <a:prstGeom prst="roundRect">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ctr">
              <a:lnSpc>
                <a:spcPts val="2700"/>
              </a:lnSpc>
              <a:defRPr/>
            </a:pPr>
            <a:r>
              <a:rPr lang="en-US" sz="2000" b="1" dirty="0" smtClean="0">
                <a:solidFill>
                  <a:schemeClr val="tx1"/>
                </a:solidFill>
                <a:latin typeface="Calibri" charset="0"/>
                <a:ea typeface="ＭＳ Ｐゴシック" charset="0"/>
                <a:cs typeface="Arial" charset="0"/>
              </a:rPr>
              <a:t>Revenues from client subscriptions</a:t>
            </a:r>
          </a:p>
          <a:p>
            <a:pPr algn="ctr">
              <a:lnSpc>
                <a:spcPts val="2700"/>
              </a:lnSpc>
              <a:buFontTx/>
              <a:buChar char="-"/>
              <a:defRPr/>
            </a:pPr>
            <a:r>
              <a:rPr lang="en-US" sz="2000" dirty="0" smtClean="0">
                <a:solidFill>
                  <a:schemeClr val="tx1"/>
                </a:solidFill>
                <a:latin typeface="Calibri" charset="0"/>
                <a:ea typeface="ＭＳ Ｐゴシック" charset="0"/>
                <a:cs typeface="Arial" charset="0"/>
              </a:rPr>
              <a:t>  Investment and maintenance costs </a:t>
            </a:r>
          </a:p>
          <a:p>
            <a:pPr algn="ctr">
              <a:lnSpc>
                <a:spcPts val="2700"/>
              </a:lnSpc>
              <a:spcBef>
                <a:spcPts val="600"/>
              </a:spcBef>
              <a:defRPr/>
            </a:pPr>
            <a:r>
              <a:rPr lang="en-US" sz="2000" dirty="0" smtClean="0">
                <a:solidFill>
                  <a:schemeClr val="tx1"/>
                </a:solidFill>
                <a:latin typeface="Calibri" charset="0"/>
                <a:ea typeface="ＭＳ Ｐゴシック" charset="0"/>
                <a:cs typeface="Arial" charset="0"/>
              </a:rPr>
              <a:t>= PROFIT</a:t>
            </a:r>
            <a:endParaRPr lang="en-US" sz="2000" dirty="0">
              <a:solidFill>
                <a:schemeClr val="tx1"/>
              </a:solidFill>
              <a:latin typeface="Calibri" charset="0"/>
              <a:ea typeface="ＭＳ Ｐゴシック" charset="0"/>
              <a:cs typeface="Arial" charset="0"/>
            </a:endParaRPr>
          </a:p>
        </p:txBody>
      </p:sp>
      <p:sp>
        <p:nvSpPr>
          <p:cNvPr id="37891" name="ZoneTexte 5"/>
          <p:cNvSpPr txBox="1">
            <a:spLocks noChangeArrowheads="1"/>
          </p:cNvSpPr>
          <p:nvPr/>
        </p:nvSpPr>
        <p:spPr bwMode="auto">
          <a:xfrm>
            <a:off x="495175" y="1026496"/>
            <a:ext cx="145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CA" sz="2400" dirty="0" smtClean="0">
                <a:solidFill>
                  <a:srgbClr val="000000"/>
                </a:solidFill>
                <a:latin typeface="Calibri" charset="0"/>
              </a:rPr>
              <a:t>Operators</a:t>
            </a:r>
            <a:endParaRPr lang="en-CA" sz="2400" dirty="0">
              <a:solidFill>
                <a:srgbClr val="000000"/>
              </a:solidFill>
              <a:latin typeface="Calibri" charset="0"/>
            </a:endParaRPr>
          </a:p>
        </p:txBody>
      </p:sp>
      <p:sp>
        <p:nvSpPr>
          <p:cNvPr id="37892" name="ZoneTexte 6"/>
          <p:cNvSpPr txBox="1">
            <a:spLocks noChangeArrowheads="1"/>
          </p:cNvSpPr>
          <p:nvPr/>
        </p:nvSpPr>
        <p:spPr bwMode="auto">
          <a:xfrm>
            <a:off x="6018562" y="2648599"/>
            <a:ext cx="2364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2800" dirty="0" smtClean="0">
                <a:solidFill>
                  <a:schemeClr val="tx2"/>
                </a:solidFill>
                <a:latin typeface="Calibri" charset="0"/>
              </a:rPr>
              <a:t>Local Economy</a:t>
            </a:r>
            <a:endParaRPr lang="fr-FR" sz="2800" dirty="0">
              <a:solidFill>
                <a:schemeClr val="tx2"/>
              </a:solidFill>
              <a:latin typeface="Calibri" charset="0"/>
            </a:endParaRPr>
          </a:p>
        </p:txBody>
      </p:sp>
      <p:sp>
        <p:nvSpPr>
          <p:cNvPr id="12" name="Rectangle à coins arrondis 11"/>
          <p:cNvSpPr/>
          <p:nvPr/>
        </p:nvSpPr>
        <p:spPr>
          <a:xfrm>
            <a:off x="1739775" y="3300820"/>
            <a:ext cx="6843712" cy="2514600"/>
          </a:xfrm>
          <a:prstGeom prst="roundRect">
            <a:avLst/>
          </a:prstGeom>
          <a:ln w="76200">
            <a:solidFill>
              <a:srgbClr val="1B5392"/>
            </a:solidFill>
          </a:ln>
        </p:spPr>
        <p:style>
          <a:lnRef idx="2">
            <a:schemeClr val="accent1"/>
          </a:lnRef>
          <a:fillRef idx="1">
            <a:schemeClr val="lt1"/>
          </a:fillRef>
          <a:effectRef idx="0">
            <a:schemeClr val="accent1"/>
          </a:effectRef>
          <a:fontRef idx="minor">
            <a:schemeClr val="dk1"/>
          </a:fontRef>
        </p:style>
        <p:txBody>
          <a:bodyPr lIns="0" rIns="0" anchor="ctr"/>
          <a:lstStyle/>
          <a:p>
            <a:pPr algn="ctr">
              <a:lnSpc>
                <a:spcPts val="3200"/>
              </a:lnSpc>
              <a:defRPr/>
            </a:pPr>
            <a:r>
              <a:rPr lang="en-US" sz="2400" b="1" dirty="0" smtClean="0">
                <a:solidFill>
                  <a:srgbClr val="005497"/>
                </a:solidFill>
                <a:latin typeface="Calibri" charset="0"/>
                <a:ea typeface="ＭＳ Ｐゴシック" charset="0"/>
                <a:cs typeface="Arial" charset="0"/>
              </a:rPr>
              <a:t>Increased productivity and competitiveness, </a:t>
            </a:r>
          </a:p>
          <a:p>
            <a:pPr algn="ctr">
              <a:lnSpc>
                <a:spcPts val="3200"/>
              </a:lnSpc>
              <a:defRPr/>
            </a:pPr>
            <a:r>
              <a:rPr lang="en-US" sz="2400" b="1" dirty="0" smtClean="0">
                <a:solidFill>
                  <a:srgbClr val="005497"/>
                </a:solidFill>
                <a:latin typeface="Calibri" charset="0"/>
                <a:ea typeface="ＭＳ Ｐゴシック" charset="0"/>
                <a:cs typeface="Arial" charset="0"/>
              </a:rPr>
              <a:t>increased revenues, new jobs, </a:t>
            </a:r>
          </a:p>
          <a:p>
            <a:pPr algn="ctr">
              <a:lnSpc>
                <a:spcPts val="3200"/>
              </a:lnSpc>
              <a:defRPr/>
            </a:pPr>
            <a:r>
              <a:rPr lang="en-US" sz="2400" b="1" dirty="0" smtClean="0">
                <a:solidFill>
                  <a:srgbClr val="005497"/>
                </a:solidFill>
                <a:latin typeface="Calibri" charset="0"/>
                <a:ea typeface="ＭＳ Ｐゴシック" charset="0"/>
                <a:cs typeface="Arial" charset="0"/>
              </a:rPr>
              <a:t>better quality of life, etc.</a:t>
            </a:r>
          </a:p>
          <a:p>
            <a:pPr algn="ctr">
              <a:lnSpc>
                <a:spcPts val="3200"/>
              </a:lnSpc>
              <a:buFontTx/>
              <a:buChar char="-"/>
              <a:defRPr/>
            </a:pPr>
            <a:r>
              <a:rPr lang="en-US" sz="2000" dirty="0" smtClean="0">
                <a:solidFill>
                  <a:srgbClr val="005497"/>
                </a:solidFill>
                <a:latin typeface="Calibri" charset="0"/>
                <a:ea typeface="ＭＳ Ｐゴシック" charset="0"/>
                <a:cs typeface="Arial" charset="0"/>
              </a:rPr>
              <a:t>  Investment, maintenance, support</a:t>
            </a:r>
          </a:p>
          <a:p>
            <a:pPr algn="ctr">
              <a:lnSpc>
                <a:spcPts val="3200"/>
              </a:lnSpc>
              <a:spcBef>
                <a:spcPts val="1200"/>
              </a:spcBef>
              <a:defRPr/>
            </a:pPr>
            <a:r>
              <a:rPr lang="en-US" sz="2800" dirty="0" smtClean="0">
                <a:solidFill>
                  <a:srgbClr val="005497"/>
                </a:solidFill>
                <a:latin typeface="Calibri" charset="0"/>
                <a:ea typeface="ＭＳ Ｐゴシック" charset="0"/>
                <a:cs typeface="Arial" charset="0"/>
              </a:rPr>
              <a:t>     = BENEFITS FOR THE COMMUNITY</a:t>
            </a:r>
            <a:endParaRPr lang="en-US" sz="2800" dirty="0">
              <a:solidFill>
                <a:srgbClr val="005497"/>
              </a:solidFill>
              <a:latin typeface="Calibri" charset="0"/>
              <a:ea typeface="ＭＳ Ｐゴシック" charset="0"/>
              <a:cs typeface="Arial" charset="0"/>
            </a:endParaRPr>
          </a:p>
        </p:txBody>
      </p:sp>
      <p:sp>
        <p:nvSpPr>
          <p:cNvPr id="37897" name="Espace réservé du numéro de diapositive 10"/>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3377EBFE-A59F-274E-9004-F75466AE4B91}" type="slidenum">
              <a:rPr lang="en-CA">
                <a:solidFill>
                  <a:srgbClr val="898989"/>
                </a:solidFill>
              </a:rPr>
              <a:pPr eaLnBrk="1" hangingPunct="1"/>
              <a:t>3</a:t>
            </a:fld>
            <a:endParaRPr lang="en-CA" dirty="0">
              <a:solidFill>
                <a:srgbClr val="898989"/>
              </a:solidFill>
            </a:endParaRPr>
          </a:p>
        </p:txBody>
      </p:sp>
      <p:sp>
        <p:nvSpPr>
          <p:cNvPr id="16" name="Title 1"/>
          <p:cNvSpPr txBox="1">
            <a:spLocks/>
          </p:cNvSpPr>
          <p:nvPr/>
        </p:nvSpPr>
        <p:spPr>
          <a:xfrm>
            <a:off x="2540905" y="347870"/>
            <a:ext cx="6308170" cy="544305"/>
          </a:xfrm>
          <a:prstGeom prst="rect">
            <a:avLst/>
          </a:prstGeom>
        </p:spPr>
        <p:txBody>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US" sz="3200" dirty="0" smtClean="0">
                <a:latin typeface="Calibri"/>
                <a:cs typeface="Calibri"/>
              </a:rPr>
              <a:t>Why we Build </a:t>
            </a:r>
            <a:r>
              <a:rPr lang="en-US" sz="3200" dirty="0">
                <a:latin typeface="Calibri"/>
                <a:cs typeface="Calibri"/>
              </a:rPr>
              <a:t>B</a:t>
            </a:r>
            <a:r>
              <a:rPr lang="en-US" sz="3200" dirty="0" smtClean="0">
                <a:latin typeface="Calibri"/>
                <a:cs typeface="Calibri"/>
              </a:rPr>
              <a:t>roadband Networks</a:t>
            </a:r>
            <a:endParaRPr lang="en-AU" sz="3200" dirty="0">
              <a:latin typeface="Calibri"/>
              <a:cs typeface="Calibri"/>
            </a:endParaRPr>
          </a:p>
        </p:txBody>
      </p:sp>
      <p:sp>
        <p:nvSpPr>
          <p:cNvPr id="8" name="Ellipse 23"/>
          <p:cNvSpPr/>
          <p:nvPr/>
        </p:nvSpPr>
        <p:spPr>
          <a:xfrm>
            <a:off x="977900" y="5053420"/>
            <a:ext cx="1534987" cy="1439863"/>
          </a:xfrm>
          <a:prstGeom prst="ellipse">
            <a:avLst/>
          </a:prstGeom>
          <a:solidFill>
            <a:srgbClr val="005497"/>
          </a:solidFill>
          <a:ln>
            <a:solidFill>
              <a:srgbClr val="1B53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00"/>
              </a:lnSpc>
              <a:defRPr/>
            </a:pPr>
            <a:r>
              <a:rPr lang="en-CA" sz="2000" b="1" dirty="0" smtClean="0">
                <a:solidFill>
                  <a:srgbClr val="FFFFFF"/>
                </a:solidFill>
                <a:latin typeface="Calibri" charset="0"/>
                <a:ea typeface="ＭＳ Ｐゴシック" charset="0"/>
                <a:cs typeface="Arial" charset="0"/>
              </a:rPr>
              <a:t>“Off- balance-sheet”</a:t>
            </a:r>
            <a:endParaRPr lang="en-CA" sz="2400" dirty="0">
              <a:solidFill>
                <a:srgbClr val="FFFFFF"/>
              </a:solidFill>
              <a:latin typeface="Calibri" charset="0"/>
              <a:ea typeface="ＭＳ Ｐゴシック" charset="0"/>
              <a:cs typeface="Arial" charset="0"/>
            </a:endParaRPr>
          </a:p>
        </p:txBody>
      </p:sp>
      <p:sp>
        <p:nvSpPr>
          <p:cNvPr id="9" name="Rectangle 6"/>
          <p:cNvSpPr>
            <a:spLocks noChangeArrowheads="1"/>
          </p:cNvSpPr>
          <p:nvPr/>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spTree>
    <p:extLst>
      <p:ext uri="{BB962C8B-B14F-4D97-AF65-F5344CB8AC3E}">
        <p14:creationId xmlns:p14="http://schemas.microsoft.com/office/powerpoint/2010/main" val="15227294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12"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30</a:t>
            </a:fld>
            <a:endParaRPr lang="fr-FR"/>
          </a:p>
        </p:txBody>
      </p:sp>
      <p:graphicFrame>
        <p:nvGraphicFramePr>
          <p:cNvPr id="6" name="Chart 5"/>
          <p:cNvGraphicFramePr>
            <a:graphicFrameLocks/>
          </p:cNvGraphicFramePr>
          <p:nvPr>
            <p:extLst>
              <p:ext uri="{D42A27DB-BD31-4B8C-83A1-F6EECF244321}">
                <p14:modId xmlns:p14="http://schemas.microsoft.com/office/powerpoint/2010/main" val="38673151"/>
              </p:ext>
            </p:extLst>
          </p:nvPr>
        </p:nvGraphicFramePr>
        <p:xfrm>
          <a:off x="417581" y="1098688"/>
          <a:ext cx="8402569" cy="5505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p:cNvSpPr txBox="1">
            <a:spLocks/>
          </p:cNvSpPr>
          <p:nvPr/>
        </p:nvSpPr>
        <p:spPr bwMode="auto">
          <a:xfrm>
            <a:off x="3238500" y="241300"/>
            <a:ext cx="5476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r>
              <a:rPr lang="en-CA" sz="3200" dirty="0" smtClean="0">
                <a:latin typeface="Calibri" charset="0"/>
              </a:rPr>
              <a:t>CAIs are Early Adopters and </a:t>
            </a:r>
          </a:p>
          <a:p>
            <a:r>
              <a:rPr lang="en-CA" sz="3200" dirty="0" smtClean="0">
                <a:latin typeface="Calibri" charset="0"/>
              </a:rPr>
              <a:t>Broadband Savvy </a:t>
            </a:r>
            <a:endParaRPr lang="fr-FR" sz="3200" dirty="0">
              <a:latin typeface="Calibri" charset="0"/>
            </a:endParaRPr>
          </a:p>
        </p:txBody>
      </p:sp>
    </p:spTree>
    <p:extLst>
      <p:ext uri="{BB962C8B-B14F-4D97-AF65-F5344CB8AC3E}">
        <p14:creationId xmlns:p14="http://schemas.microsoft.com/office/powerpoint/2010/main" val="3831972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Tools for Economic Development</a:t>
            </a:r>
          </a:p>
          <a:p>
            <a:pPr algn="ctr" eaLnBrk="1" hangingPunct="1">
              <a:lnSpc>
                <a:spcPct val="95000"/>
              </a:lnSpc>
            </a:pPr>
            <a:r>
              <a:rPr lang="en-US" sz="3600" dirty="0" smtClean="0">
                <a:solidFill>
                  <a:srgbClr val="007700"/>
                </a:solidFill>
              </a:rPr>
              <a:t>Maximize broadband impacts</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20321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32</a:t>
            </a:fld>
            <a:endParaRPr lang="fr-FR"/>
          </a:p>
        </p:txBody>
      </p:sp>
      <p:pic>
        <p:nvPicPr>
          <p:cNvPr id="6" name="Picture 5" descr="DEIS Sample Birst Export.pdf"/>
          <p:cNvPicPr>
            <a:picLocks noChangeAspect="1"/>
          </p:cNvPicPr>
          <p:nvPr/>
        </p:nvPicPr>
        <p:blipFill rotWithShape="1">
          <a:blip r:embed="rId2">
            <a:extLst>
              <a:ext uri="{28A0092B-C50C-407E-A947-70E740481C1C}">
                <a14:useLocalDpi xmlns:a14="http://schemas.microsoft.com/office/drawing/2010/main" val="0"/>
              </a:ext>
            </a:extLst>
          </a:blip>
          <a:srcRect b="5329"/>
          <a:stretch/>
        </p:blipFill>
        <p:spPr>
          <a:xfrm>
            <a:off x="4922757" y="1018989"/>
            <a:ext cx="4457989" cy="5769161"/>
          </a:xfrm>
          <a:prstGeom prst="rect">
            <a:avLst/>
          </a:prstGeom>
        </p:spPr>
      </p:pic>
      <p:sp>
        <p:nvSpPr>
          <p:cNvPr id="7" name="Oval Callout 6"/>
          <p:cNvSpPr/>
          <p:nvPr/>
        </p:nvSpPr>
        <p:spPr bwMode="auto">
          <a:xfrm>
            <a:off x="3213100" y="4508500"/>
            <a:ext cx="914400" cy="612648"/>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5" name="Rectangle 17"/>
          <p:cNvSpPr>
            <a:spLocks/>
          </p:cNvSpPr>
          <p:nvPr/>
        </p:nvSpPr>
        <p:spPr bwMode="auto">
          <a:xfrm>
            <a:off x="2654365" y="241300"/>
            <a:ext cx="603243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r>
              <a:rPr lang="en-CA" sz="3200" dirty="0" smtClean="0"/>
              <a:t>DEi Scorecard</a:t>
            </a:r>
            <a:endParaRPr lang="fr-FR" sz="3200" dirty="0"/>
          </a:p>
        </p:txBody>
      </p:sp>
      <p:sp>
        <p:nvSpPr>
          <p:cNvPr id="11" name="Rectangle 10"/>
          <p:cNvSpPr/>
          <p:nvPr/>
        </p:nvSpPr>
        <p:spPr>
          <a:xfrm>
            <a:off x="133350" y="1250890"/>
            <a:ext cx="5365750" cy="4878259"/>
          </a:xfrm>
          <a:prstGeom prst="rect">
            <a:avLst/>
          </a:prstGeom>
        </p:spPr>
        <p:txBody>
          <a:bodyPr wrap="square">
            <a:spAutoFit/>
          </a:bodyPr>
          <a:lstStyle/>
          <a:p>
            <a:pPr algn="ctr"/>
            <a:r>
              <a:rPr lang="en-US" sz="2400" dirty="0" smtClean="0">
                <a:solidFill>
                  <a:srgbClr val="008000"/>
                </a:solidFill>
              </a:rPr>
              <a:t>DEi Scorecard is delivered to each business and organization</a:t>
            </a:r>
          </a:p>
          <a:p>
            <a:pPr algn="ctr"/>
            <a:endParaRPr lang="en-US" sz="1800" dirty="0" smtClean="0">
              <a:solidFill>
                <a:srgbClr val="008000"/>
              </a:solidFill>
            </a:endParaRPr>
          </a:p>
          <a:p>
            <a:pPr marL="342900" indent="-342900">
              <a:spcAft>
                <a:spcPts val="1800"/>
              </a:spcAft>
              <a:buSzPct val="130000"/>
              <a:buBlip>
                <a:blip r:embed="rId3"/>
              </a:buBlip>
            </a:pPr>
            <a:r>
              <a:rPr lang="en-US" sz="2000" dirty="0" smtClean="0">
                <a:solidFill>
                  <a:schemeClr val="tx1"/>
                </a:solidFill>
              </a:rPr>
              <a:t>Individualized one page report that presents: benchmarking against peers, potential ROI from increased utilization, local advisors</a:t>
            </a:r>
          </a:p>
          <a:p>
            <a:pPr marL="342900" indent="-342900">
              <a:spcAft>
                <a:spcPts val="1800"/>
              </a:spcAft>
              <a:buSzPct val="130000"/>
              <a:buBlip>
                <a:blip r:embed="rId3"/>
              </a:buBlip>
            </a:pPr>
            <a:r>
              <a:rPr lang="en-US" sz="2000" dirty="0" smtClean="0">
                <a:solidFill>
                  <a:schemeClr val="tx1"/>
                </a:solidFill>
              </a:rPr>
              <a:t>Data based on the individual’s current broadband utilization and industry average</a:t>
            </a:r>
          </a:p>
          <a:p>
            <a:pPr marL="342900" indent="-342900">
              <a:spcAft>
                <a:spcPts val="1800"/>
              </a:spcAft>
              <a:buSzPct val="130000"/>
              <a:buBlip>
                <a:blip r:embed="rId3"/>
              </a:buBlip>
            </a:pPr>
            <a:r>
              <a:rPr lang="en-US" sz="2000" dirty="0" smtClean="0">
                <a:solidFill>
                  <a:schemeClr val="tx1"/>
                </a:solidFill>
              </a:rPr>
              <a:t>Shared with local economic development agencies so they can help businesses and organizations throughout the process</a:t>
            </a:r>
          </a:p>
          <a:p>
            <a:pPr marL="342900" indent="-342900">
              <a:spcAft>
                <a:spcPts val="0"/>
              </a:spcAft>
              <a:buSzPct val="130000"/>
              <a:buBlip>
                <a:blip r:embed="rId3"/>
              </a:buBlip>
            </a:pPr>
            <a:r>
              <a:rPr lang="en-US" sz="2000" dirty="0">
                <a:solidFill>
                  <a:schemeClr val="tx1"/>
                </a:solidFill>
              </a:rPr>
              <a:t>Automatically created and distributed by </a:t>
            </a:r>
            <a:endParaRPr lang="en-US" sz="2000" dirty="0" smtClean="0">
              <a:solidFill>
                <a:schemeClr val="tx1"/>
              </a:solidFill>
            </a:endParaRPr>
          </a:p>
          <a:p>
            <a:pPr marL="355600">
              <a:spcAft>
                <a:spcPts val="1800"/>
              </a:spcAft>
              <a:buSzPct val="130000"/>
            </a:pPr>
            <a:r>
              <a:rPr lang="en-US" sz="2000" dirty="0" smtClean="0">
                <a:solidFill>
                  <a:schemeClr val="tx1"/>
                </a:solidFill>
              </a:rPr>
              <a:t>SNG </a:t>
            </a:r>
            <a:r>
              <a:rPr lang="en-US" sz="2000" dirty="0">
                <a:solidFill>
                  <a:schemeClr val="tx1"/>
                </a:solidFill>
              </a:rPr>
              <a:t>online </a:t>
            </a:r>
            <a:r>
              <a:rPr lang="en-US" sz="2000" dirty="0" smtClean="0">
                <a:solidFill>
                  <a:schemeClr val="tx1"/>
                </a:solidFill>
              </a:rPr>
              <a:t>tools</a:t>
            </a:r>
            <a:endParaRPr lang="en-US" sz="2000" dirty="0">
              <a:solidFill>
                <a:schemeClr val="tx1"/>
              </a:solidFill>
            </a:endParaRPr>
          </a:p>
        </p:txBody>
      </p:sp>
    </p:spTree>
    <p:extLst>
      <p:ext uri="{BB962C8B-B14F-4D97-AF65-F5344CB8AC3E}">
        <p14:creationId xmlns:p14="http://schemas.microsoft.com/office/powerpoint/2010/main" val="1545774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rompts.jpg"/>
          <p:cNvPicPr>
            <a:picLocks noChangeAspect="1"/>
          </p:cNvPicPr>
          <p:nvPr/>
        </p:nvPicPr>
        <p:blipFill rotWithShape="1">
          <a:blip r:embed="rId2">
            <a:extLst>
              <a:ext uri="{28A0092B-C50C-407E-A947-70E740481C1C}">
                <a14:useLocalDpi xmlns:a14="http://schemas.microsoft.com/office/drawing/2010/main" val="0"/>
              </a:ext>
            </a:extLst>
          </a:blip>
          <a:srcRect l="57099"/>
          <a:stretch/>
        </p:blipFill>
        <p:spPr>
          <a:xfrm>
            <a:off x="122992" y="3889576"/>
            <a:ext cx="8964078" cy="2155624"/>
          </a:xfrm>
          <a:prstGeom prst="rect">
            <a:avLst/>
          </a:prstGeom>
        </p:spPr>
      </p:pic>
      <p:sp>
        <p:nvSpPr>
          <p:cNvPr id="2" name="Title 1"/>
          <p:cNvSpPr>
            <a:spLocks noGrp="1"/>
          </p:cNvSpPr>
          <p:nvPr>
            <p:ph type="title"/>
          </p:nvPr>
        </p:nvSpPr>
        <p:spPr>
          <a:xfrm>
            <a:off x="3248025" y="241300"/>
            <a:ext cx="5572125" cy="650875"/>
          </a:xfrm>
        </p:spPr>
        <p:txBody>
          <a:bodyPr/>
          <a:lstStyle/>
          <a:p>
            <a:r>
              <a:rPr lang="en-US" sz="3200" dirty="0" err="1" smtClean="0"/>
              <a:t>DEi</a:t>
            </a:r>
            <a:r>
              <a:rPr lang="en-US" sz="3200" dirty="0" smtClean="0"/>
              <a:t> Impact Calculator</a:t>
            </a:r>
            <a:br>
              <a:rPr lang="en-US" sz="3200" dirty="0" smtClean="0"/>
            </a:br>
            <a:r>
              <a:rPr lang="en-US" sz="2400" dirty="0" smtClean="0"/>
              <a:t>- customize to individual needs -</a:t>
            </a:r>
            <a:endParaRPr lang="en-CA" sz="2400" dirty="0"/>
          </a:p>
        </p:txBody>
      </p:sp>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33</a:t>
            </a:fld>
            <a:endParaRPr lang="fr-FR"/>
          </a:p>
        </p:txBody>
      </p:sp>
      <p:sp>
        <p:nvSpPr>
          <p:cNvPr id="8" name="Rectangle 7"/>
          <p:cNvSpPr/>
          <p:nvPr/>
        </p:nvSpPr>
        <p:spPr bwMode="auto">
          <a:xfrm>
            <a:off x="3652558" y="1339239"/>
            <a:ext cx="916907" cy="91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1" name="Rectangle 6"/>
          <p:cNvSpPr>
            <a:spLocks noChangeArrowheads="1"/>
          </p:cNvSpPr>
          <p:nvPr/>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pic>
        <p:nvPicPr>
          <p:cNvPr id="15" name="Picture 14" descr="prompts.jpg"/>
          <p:cNvPicPr>
            <a:picLocks noChangeAspect="1"/>
          </p:cNvPicPr>
          <p:nvPr/>
        </p:nvPicPr>
        <p:blipFill rotWithShape="1">
          <a:blip r:embed="rId2">
            <a:extLst>
              <a:ext uri="{28A0092B-C50C-407E-A947-70E740481C1C}">
                <a14:useLocalDpi xmlns:a14="http://schemas.microsoft.com/office/drawing/2010/main" val="0"/>
              </a:ext>
            </a:extLst>
          </a:blip>
          <a:srcRect t="5937" r="42799" b="50811"/>
          <a:stretch/>
        </p:blipFill>
        <p:spPr>
          <a:xfrm>
            <a:off x="0" y="1860430"/>
            <a:ext cx="9087070" cy="933570"/>
          </a:xfrm>
          <a:prstGeom prst="rect">
            <a:avLst/>
          </a:prstGeom>
        </p:spPr>
      </p:pic>
      <p:sp>
        <p:nvSpPr>
          <p:cNvPr id="24" name="TextBox 23"/>
          <p:cNvSpPr txBox="1"/>
          <p:nvPr/>
        </p:nvSpPr>
        <p:spPr>
          <a:xfrm>
            <a:off x="412334" y="1168968"/>
            <a:ext cx="7741066" cy="523220"/>
          </a:xfrm>
          <a:prstGeom prst="rect">
            <a:avLst/>
          </a:prstGeom>
          <a:solidFill>
            <a:srgbClr val="FFFFFF">
              <a:alpha val="50000"/>
            </a:srgbClr>
          </a:solidFill>
        </p:spPr>
        <p:txBody>
          <a:bodyPr wrap="square" rtlCol="0">
            <a:spAutoFit/>
          </a:bodyPr>
          <a:lstStyle/>
          <a:p>
            <a:r>
              <a:rPr lang="en-CA" sz="2800" b="1" dirty="0" smtClean="0">
                <a:solidFill>
                  <a:srgbClr val="409736"/>
                </a:solidFill>
              </a:rPr>
              <a:t>1. Select your organization characteristics</a:t>
            </a:r>
            <a:endParaRPr lang="en-CA" sz="2800" b="1" dirty="0">
              <a:solidFill>
                <a:srgbClr val="409736"/>
              </a:solidFill>
            </a:endParaRPr>
          </a:p>
        </p:txBody>
      </p:sp>
      <p:sp>
        <p:nvSpPr>
          <p:cNvPr id="19" name="TextBox 18"/>
          <p:cNvSpPr txBox="1"/>
          <p:nvPr/>
        </p:nvSpPr>
        <p:spPr>
          <a:xfrm>
            <a:off x="409159" y="3106978"/>
            <a:ext cx="7741066" cy="523220"/>
          </a:xfrm>
          <a:prstGeom prst="rect">
            <a:avLst/>
          </a:prstGeom>
          <a:solidFill>
            <a:srgbClr val="FFFFFF">
              <a:alpha val="50000"/>
            </a:srgbClr>
          </a:solidFill>
        </p:spPr>
        <p:txBody>
          <a:bodyPr wrap="square" rtlCol="0">
            <a:spAutoFit/>
          </a:bodyPr>
          <a:lstStyle/>
          <a:p>
            <a:r>
              <a:rPr lang="en-CA" sz="2800" b="1" dirty="0">
                <a:solidFill>
                  <a:srgbClr val="409736"/>
                </a:solidFill>
              </a:rPr>
              <a:t>2</a:t>
            </a:r>
            <a:r>
              <a:rPr lang="en-CA" sz="2800" b="1" dirty="0" smtClean="0">
                <a:solidFill>
                  <a:srgbClr val="409736"/>
                </a:solidFill>
              </a:rPr>
              <a:t>. Select your actual and needed e-Solutions</a:t>
            </a:r>
            <a:endParaRPr lang="en-CA" sz="2800" b="1" dirty="0">
              <a:solidFill>
                <a:srgbClr val="409736"/>
              </a:solidFill>
            </a:endParaRPr>
          </a:p>
        </p:txBody>
      </p:sp>
      <p:sp>
        <p:nvSpPr>
          <p:cNvPr id="10" name="TextBox 9"/>
          <p:cNvSpPr txBox="1"/>
          <p:nvPr/>
        </p:nvSpPr>
        <p:spPr>
          <a:xfrm>
            <a:off x="0" y="6597985"/>
            <a:ext cx="3047045" cy="253916"/>
          </a:xfrm>
          <a:prstGeom prst="rect">
            <a:avLst/>
          </a:prstGeom>
          <a:noFill/>
        </p:spPr>
        <p:txBody>
          <a:bodyPr wrap="square" rtlCol="0">
            <a:spAutoFit/>
          </a:bodyPr>
          <a:lstStyle/>
          <a:p>
            <a:pPr algn="r"/>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26,200</a:t>
            </a:r>
            <a:endParaRPr lang="en-US" sz="1050" dirty="0">
              <a:solidFill>
                <a:schemeClr val="tx1"/>
              </a:solidFill>
            </a:endParaRPr>
          </a:p>
        </p:txBody>
      </p:sp>
    </p:spTree>
    <p:extLst>
      <p:ext uri="{BB962C8B-B14F-4D97-AF65-F5344CB8AC3E}">
        <p14:creationId xmlns:p14="http://schemas.microsoft.com/office/powerpoint/2010/main" val="2271692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1" y="241300"/>
            <a:ext cx="6076950" cy="650875"/>
          </a:xfrm>
        </p:spPr>
        <p:txBody>
          <a:bodyPr/>
          <a:lstStyle/>
          <a:p>
            <a:r>
              <a:rPr lang="en-US" sz="3200" dirty="0" err="1" smtClean="0"/>
              <a:t>DEi</a:t>
            </a:r>
            <a:r>
              <a:rPr lang="en-US" sz="3200" dirty="0" smtClean="0"/>
              <a:t> Impact Calculator</a:t>
            </a:r>
            <a:br>
              <a:rPr lang="en-US" sz="3200" dirty="0" smtClean="0"/>
            </a:br>
            <a:r>
              <a:rPr lang="en-US" sz="2400" dirty="0" smtClean="0"/>
              <a:t>- choose e-strategy based on ROI - </a:t>
            </a:r>
            <a:endParaRPr lang="en-CA" sz="3200" dirty="0"/>
          </a:p>
        </p:txBody>
      </p:sp>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34</a:t>
            </a:fld>
            <a:endParaRPr lang="fr-FR"/>
          </a:p>
        </p:txBody>
      </p:sp>
      <p:sp>
        <p:nvSpPr>
          <p:cNvPr id="8" name="Rectangle 7"/>
          <p:cNvSpPr/>
          <p:nvPr/>
        </p:nvSpPr>
        <p:spPr bwMode="auto">
          <a:xfrm>
            <a:off x="3652558" y="1339239"/>
            <a:ext cx="916907" cy="91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1" name="Rectangle 6"/>
          <p:cNvSpPr>
            <a:spLocks noChangeArrowheads="1"/>
          </p:cNvSpPr>
          <p:nvPr/>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sp>
        <p:nvSpPr>
          <p:cNvPr id="16" name="TextBox 15"/>
          <p:cNvSpPr txBox="1"/>
          <p:nvPr/>
        </p:nvSpPr>
        <p:spPr>
          <a:xfrm>
            <a:off x="331245" y="3386378"/>
            <a:ext cx="7741066" cy="523220"/>
          </a:xfrm>
          <a:prstGeom prst="rect">
            <a:avLst/>
          </a:prstGeom>
          <a:solidFill>
            <a:srgbClr val="FFFFFF">
              <a:alpha val="50000"/>
            </a:srgbClr>
          </a:solidFill>
        </p:spPr>
        <p:txBody>
          <a:bodyPr wrap="square" rtlCol="0">
            <a:spAutoFit/>
          </a:bodyPr>
          <a:lstStyle/>
          <a:p>
            <a:r>
              <a:rPr lang="en-CA" sz="2800" b="1" dirty="0">
                <a:solidFill>
                  <a:srgbClr val="409736"/>
                </a:solidFill>
              </a:rPr>
              <a:t>4</a:t>
            </a:r>
            <a:r>
              <a:rPr lang="en-CA" sz="2800" b="1" dirty="0" smtClean="0">
                <a:solidFill>
                  <a:srgbClr val="409736"/>
                </a:solidFill>
              </a:rPr>
              <a:t>. Details of potential revenues and cost savings</a:t>
            </a:r>
            <a:endParaRPr lang="en-CA" sz="2800" b="1" dirty="0">
              <a:solidFill>
                <a:srgbClr val="409736"/>
              </a:solidFill>
            </a:endParaRPr>
          </a:p>
        </p:txBody>
      </p:sp>
      <p:sp>
        <p:nvSpPr>
          <p:cNvPr id="19" name="TextBox 18"/>
          <p:cNvSpPr txBox="1"/>
          <p:nvPr/>
        </p:nvSpPr>
        <p:spPr>
          <a:xfrm>
            <a:off x="331244" y="1019219"/>
            <a:ext cx="8488905" cy="523220"/>
          </a:xfrm>
          <a:prstGeom prst="rect">
            <a:avLst/>
          </a:prstGeom>
          <a:solidFill>
            <a:srgbClr val="FFFFFF">
              <a:alpha val="50000"/>
            </a:srgbClr>
          </a:solidFill>
        </p:spPr>
        <p:txBody>
          <a:bodyPr wrap="square" rtlCol="0">
            <a:spAutoFit/>
          </a:bodyPr>
          <a:lstStyle/>
          <a:p>
            <a:r>
              <a:rPr lang="en-CA" sz="2800" b="1" dirty="0">
                <a:solidFill>
                  <a:srgbClr val="409736"/>
                </a:solidFill>
              </a:rPr>
              <a:t>3</a:t>
            </a:r>
            <a:r>
              <a:rPr lang="en-CA" sz="2800" b="1" dirty="0" smtClean="0">
                <a:solidFill>
                  <a:srgbClr val="409736"/>
                </a:solidFill>
              </a:rPr>
              <a:t>. See your potential benefits from increased utilization</a:t>
            </a:r>
            <a:endParaRPr lang="en-CA" sz="2800" b="1" dirty="0">
              <a:solidFill>
                <a:srgbClr val="409736"/>
              </a:solidFill>
            </a:endParaRPr>
          </a:p>
        </p:txBody>
      </p:sp>
      <p:pic>
        <p:nvPicPr>
          <p:cNvPr id="10" name="Picture 9" descr="bottom right.jpg"/>
          <p:cNvPicPr>
            <a:picLocks noChangeAspect="1"/>
          </p:cNvPicPr>
          <p:nvPr/>
        </p:nvPicPr>
        <p:blipFill rotWithShape="1">
          <a:blip r:embed="rId2">
            <a:extLst>
              <a:ext uri="{28A0092B-C50C-407E-A947-70E740481C1C}">
                <a14:useLocalDpi xmlns:a14="http://schemas.microsoft.com/office/drawing/2010/main" val="0"/>
              </a:ext>
            </a:extLst>
          </a:blip>
          <a:srcRect t="10595" b="10882"/>
          <a:stretch/>
        </p:blipFill>
        <p:spPr>
          <a:xfrm>
            <a:off x="331244" y="4023898"/>
            <a:ext cx="8286750" cy="2622823"/>
          </a:xfrm>
          <a:prstGeom prst="rect">
            <a:avLst/>
          </a:prstGeom>
        </p:spPr>
      </p:pic>
      <p:pic>
        <p:nvPicPr>
          <p:cNvPr id="7" name="Picture 6" descr="Top right.jpg"/>
          <p:cNvPicPr>
            <a:picLocks noChangeAspect="1"/>
          </p:cNvPicPr>
          <p:nvPr/>
        </p:nvPicPr>
        <p:blipFill rotWithShape="1">
          <a:blip r:embed="rId3">
            <a:extLst>
              <a:ext uri="{28A0092B-C50C-407E-A947-70E740481C1C}">
                <a14:useLocalDpi xmlns:a14="http://schemas.microsoft.com/office/drawing/2010/main" val="0"/>
              </a:ext>
            </a:extLst>
          </a:blip>
          <a:srcRect l="2318" t="18000" b="19500"/>
          <a:stretch/>
        </p:blipFill>
        <p:spPr>
          <a:xfrm>
            <a:off x="556265" y="1676400"/>
            <a:ext cx="8026400" cy="1587500"/>
          </a:xfrm>
          <a:prstGeom prst="rect">
            <a:avLst/>
          </a:prstGeom>
        </p:spPr>
      </p:pic>
      <p:sp>
        <p:nvSpPr>
          <p:cNvPr id="11" name="TextBox 10"/>
          <p:cNvSpPr txBox="1"/>
          <p:nvPr/>
        </p:nvSpPr>
        <p:spPr>
          <a:xfrm>
            <a:off x="0" y="6621713"/>
            <a:ext cx="3047045" cy="253916"/>
          </a:xfrm>
          <a:prstGeom prst="rect">
            <a:avLst/>
          </a:prstGeom>
          <a:noFill/>
        </p:spPr>
        <p:txBody>
          <a:bodyPr wrap="square" rtlCol="0">
            <a:spAutoFit/>
          </a:bodyPr>
          <a:lstStyle/>
          <a:p>
            <a:pPr algn="r"/>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27,200</a:t>
            </a:r>
            <a:endParaRPr lang="en-US" sz="1050" dirty="0">
              <a:solidFill>
                <a:schemeClr val="tx1"/>
              </a:solidFill>
            </a:endParaRPr>
          </a:p>
        </p:txBody>
      </p:sp>
    </p:spTree>
    <p:extLst>
      <p:ext uri="{BB962C8B-B14F-4D97-AF65-F5344CB8AC3E}">
        <p14:creationId xmlns:p14="http://schemas.microsoft.com/office/powerpoint/2010/main" val="1599146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Broadband Direct Impacts</a:t>
            </a:r>
          </a:p>
          <a:p>
            <a:pPr algn="ctr" eaLnBrk="1" hangingPunct="1">
              <a:lnSpc>
                <a:spcPct val="95000"/>
              </a:lnSpc>
            </a:pPr>
            <a:r>
              <a:rPr lang="en-US" sz="3600" dirty="0" smtClean="0">
                <a:solidFill>
                  <a:srgbClr val="007700"/>
                </a:solidFill>
              </a:rPr>
              <a:t>Benefits from the Digital Economy</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307578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539E11A-9B13-6845-9853-E302ECC55F39}" type="slidenum">
              <a:rPr lang="fr-FR" smtClean="0"/>
              <a:pPr>
                <a:defRPr/>
              </a:pPr>
              <a:t>5</a:t>
            </a:fld>
            <a:endParaRPr lang="fr-FR" dirty="0"/>
          </a:p>
        </p:txBody>
      </p:sp>
      <p:sp>
        <p:nvSpPr>
          <p:cNvPr id="4" name="Title 1"/>
          <p:cNvSpPr txBox="1">
            <a:spLocks/>
          </p:cNvSpPr>
          <p:nvPr/>
        </p:nvSpPr>
        <p:spPr bwMode="auto">
          <a:xfrm>
            <a:off x="2603500" y="241300"/>
            <a:ext cx="6311899"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r>
              <a:rPr lang="en-CA" sz="2800" dirty="0" err="1" smtClean="0"/>
              <a:t>Broadband’s</a:t>
            </a:r>
            <a:r>
              <a:rPr lang="en-CA" sz="2800" dirty="0" smtClean="0"/>
              <a:t> Profound Impact </a:t>
            </a:r>
          </a:p>
          <a:p>
            <a:r>
              <a:rPr lang="en-CA" sz="2800" dirty="0" smtClean="0"/>
              <a:t>on Job Creation</a:t>
            </a:r>
            <a:endParaRPr lang="en-CA" sz="2800" dirty="0"/>
          </a:p>
        </p:txBody>
      </p:sp>
      <p:sp>
        <p:nvSpPr>
          <p:cNvPr id="5" name="Rectangle 4"/>
          <p:cNvSpPr/>
          <p:nvPr/>
        </p:nvSpPr>
        <p:spPr>
          <a:xfrm>
            <a:off x="6258294" y="2299206"/>
            <a:ext cx="2743177" cy="1031051"/>
          </a:xfrm>
          <a:prstGeom prst="rect">
            <a:avLst/>
          </a:prstGeom>
        </p:spPr>
        <p:txBody>
          <a:bodyPr wrap="square">
            <a:spAutoFit/>
          </a:bodyPr>
          <a:lstStyle/>
          <a:p>
            <a:pPr marL="4763" lvl="1">
              <a:spcAft>
                <a:spcPts val="0"/>
              </a:spcAft>
              <a:buSzPct val="130000"/>
            </a:pPr>
            <a:r>
              <a:rPr lang="en-US" sz="2000" b="1" dirty="0">
                <a:solidFill>
                  <a:schemeClr val="tx2"/>
                </a:solidFill>
              </a:rPr>
              <a:t>Percent of New Jobs </a:t>
            </a:r>
            <a:endParaRPr lang="en-US" sz="2000" b="1" dirty="0" smtClean="0">
              <a:solidFill>
                <a:schemeClr val="tx2"/>
              </a:solidFill>
            </a:endParaRPr>
          </a:p>
          <a:p>
            <a:pPr marL="4763" lvl="1">
              <a:spcAft>
                <a:spcPts val="600"/>
              </a:spcAft>
              <a:buSzPct val="130000"/>
            </a:pPr>
            <a:r>
              <a:rPr lang="en-US" sz="2000" b="1" dirty="0" smtClean="0">
                <a:solidFill>
                  <a:schemeClr val="tx2"/>
                </a:solidFill>
              </a:rPr>
              <a:t>Related to </a:t>
            </a:r>
            <a:r>
              <a:rPr lang="en-US" sz="2000" b="1" dirty="0">
                <a:solidFill>
                  <a:schemeClr val="tx2"/>
                </a:solidFill>
              </a:rPr>
              <a:t>Internet</a:t>
            </a:r>
          </a:p>
          <a:p>
            <a:pPr marL="4763" lvl="1">
              <a:spcAft>
                <a:spcPts val="600"/>
              </a:spcAft>
              <a:buSzPct val="130000"/>
            </a:pPr>
            <a:r>
              <a:rPr lang="en-US" sz="1600" b="1" i="1" dirty="0">
                <a:solidFill>
                  <a:srgbClr val="1F497D"/>
                </a:solidFill>
              </a:rPr>
              <a:t>By Size of Employer Group</a:t>
            </a:r>
          </a:p>
        </p:txBody>
      </p:sp>
      <p:sp>
        <p:nvSpPr>
          <p:cNvPr id="7" name="Rectangle 6"/>
          <p:cNvSpPr/>
          <p:nvPr/>
        </p:nvSpPr>
        <p:spPr bwMode="auto">
          <a:xfrm>
            <a:off x="783788" y="1187530"/>
            <a:ext cx="7328814" cy="914400"/>
          </a:xfrm>
          <a:prstGeom prst="rect">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rPr>
              <a:t>Broadband is responsible</a:t>
            </a:r>
            <a:r>
              <a:rPr kumimoji="0" lang="en-US" sz="2400" b="0" i="0" u="none" strike="noStrike" cap="none" normalizeH="0" dirty="0" smtClean="0">
                <a:ln>
                  <a:noFill/>
                </a:ln>
                <a:solidFill>
                  <a:schemeClr val="bg1"/>
                </a:solidFill>
                <a:effectLst/>
              </a:rPr>
              <a:t> for </a:t>
            </a:r>
            <a:r>
              <a:rPr lang="en-US" sz="2400" dirty="0" smtClean="0">
                <a:solidFill>
                  <a:schemeClr val="bg1"/>
                </a:solidFill>
              </a:rPr>
              <a:t>22.4% of all new jobs </a:t>
            </a:r>
            <a:r>
              <a:rPr kumimoji="0" lang="en-US" sz="2400" b="0" i="0" u="none" strike="noStrike" cap="none" normalizeH="0" dirty="0" smtClean="0">
                <a:ln>
                  <a:noFill/>
                </a:ln>
                <a:solidFill>
                  <a:schemeClr val="bg1"/>
                </a:solidFill>
                <a:effectLst/>
              </a:rPr>
              <a:t> </a:t>
            </a:r>
            <a:endParaRPr kumimoji="0" lang="en-US" sz="2400" b="0" i="0" u="none" strike="noStrike" cap="none" normalizeH="0" baseline="0" dirty="0" smtClean="0">
              <a:ln>
                <a:noFill/>
              </a:ln>
              <a:solidFill>
                <a:schemeClr val="bg1"/>
              </a:solidFill>
              <a:effectLst/>
            </a:endParaRPr>
          </a:p>
        </p:txBody>
      </p:sp>
      <p:sp>
        <p:nvSpPr>
          <p:cNvPr id="8" name="TextBox 7"/>
          <p:cNvSpPr txBox="1"/>
          <p:nvPr/>
        </p:nvSpPr>
        <p:spPr>
          <a:xfrm>
            <a:off x="0" y="6578811"/>
            <a:ext cx="6258294" cy="276999"/>
          </a:xfrm>
          <a:prstGeom prst="rect">
            <a:avLst/>
          </a:prstGeom>
          <a:noFill/>
        </p:spPr>
        <p:txBody>
          <a:bodyPr wrap="square" rtlCol="0">
            <a:spAutoFit/>
          </a:bodyPr>
          <a:lstStyle/>
          <a:p>
            <a:r>
              <a:rPr lang="en-US" sz="1200" dirty="0" smtClean="0">
                <a:solidFill>
                  <a:schemeClr val="tx1"/>
                </a:solidFill>
              </a:rPr>
              <a:t>Source: SNG Digital Economy Database n </a:t>
            </a:r>
            <a:r>
              <a:rPr lang="en-US" sz="1200" dirty="0">
                <a:solidFill>
                  <a:schemeClr val="tx1"/>
                </a:solidFill>
              </a:rPr>
              <a:t>= </a:t>
            </a:r>
            <a:r>
              <a:rPr lang="en-US" sz="1200" dirty="0" smtClean="0">
                <a:solidFill>
                  <a:schemeClr val="tx1"/>
                </a:solidFill>
              </a:rPr>
              <a:t>3,574 from NC, VA and KY collected in 2010-12</a:t>
            </a:r>
            <a:endParaRPr lang="en-US" sz="1200" dirty="0">
              <a:solidFill>
                <a:schemeClr val="tx1"/>
              </a:solidFill>
            </a:endParaRPr>
          </a:p>
        </p:txBody>
      </p:sp>
      <p:sp>
        <p:nvSpPr>
          <p:cNvPr id="9" name="Rectangle 6"/>
          <p:cNvSpPr>
            <a:spLocks noChangeArrowheads="1"/>
          </p:cNvSpPr>
          <p:nvPr/>
        </p:nvSpPr>
        <p:spPr bwMode="auto">
          <a:xfrm rot="-54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2</a:t>
            </a:r>
            <a:endParaRPr lang="fr-FR" sz="700" dirty="0"/>
          </a:p>
        </p:txBody>
      </p:sp>
      <p:graphicFrame>
        <p:nvGraphicFramePr>
          <p:cNvPr id="10" name="Chart 9"/>
          <p:cNvGraphicFramePr>
            <a:graphicFrameLocks/>
          </p:cNvGraphicFramePr>
          <p:nvPr>
            <p:extLst>
              <p:ext uri="{D42A27DB-BD31-4B8C-83A1-F6EECF244321}">
                <p14:modId xmlns:p14="http://schemas.microsoft.com/office/powerpoint/2010/main" val="2337548563"/>
              </p:ext>
            </p:extLst>
          </p:nvPr>
        </p:nvGraphicFramePr>
        <p:xfrm>
          <a:off x="783788" y="2101929"/>
          <a:ext cx="5474506" cy="458071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00148" y="4054941"/>
            <a:ext cx="2520002" cy="1938992"/>
          </a:xfrm>
          <a:prstGeom prst="rect">
            <a:avLst/>
          </a:prstGeom>
          <a:noFill/>
        </p:spPr>
        <p:txBody>
          <a:bodyPr wrap="square" rtlCol="0">
            <a:spAutoFit/>
          </a:bodyPr>
          <a:lstStyle/>
          <a:p>
            <a:pPr algn="ctr"/>
            <a:r>
              <a:rPr lang="en-US" sz="2400" b="1" dirty="0" smtClean="0">
                <a:solidFill>
                  <a:srgbClr val="669933"/>
                </a:solidFill>
              </a:rPr>
              <a:t>Small businesses create 12x more Internet jobs relative to large firms</a:t>
            </a:r>
            <a:endParaRPr lang="en-US" sz="2400" b="1" dirty="0">
              <a:solidFill>
                <a:srgbClr val="669933"/>
              </a:solidFill>
            </a:endParaRPr>
          </a:p>
        </p:txBody>
      </p:sp>
    </p:spTree>
    <p:extLst>
      <p:ext uri="{BB962C8B-B14F-4D97-AF65-F5344CB8AC3E}">
        <p14:creationId xmlns:p14="http://schemas.microsoft.com/office/powerpoint/2010/main" val="4193620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p:spPr>
        <p:txBody>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eaLnBrk="1" hangingPunct="1"/>
            <a:fld id="{DC347102-D13B-4DE5-BA1E-B0221F2922B6}" type="slidenum">
              <a:rPr lang="fr-FR" sz="1200" smtClean="0"/>
              <a:pPr eaLnBrk="1" hangingPunct="1"/>
              <a:t>6</a:t>
            </a:fld>
            <a:endParaRPr lang="fr-FR" sz="1200" dirty="0" smtClean="0"/>
          </a:p>
        </p:txBody>
      </p:sp>
      <p:sp>
        <p:nvSpPr>
          <p:cNvPr id="9220" name="Rectangle 26"/>
          <p:cNvSpPr>
            <a:spLocks/>
          </p:cNvSpPr>
          <p:nvPr/>
        </p:nvSpPr>
        <p:spPr bwMode="auto">
          <a:xfrm>
            <a:off x="3541713" y="241300"/>
            <a:ext cx="51450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r>
              <a:rPr lang="en-US" sz="3200" dirty="0" smtClean="0"/>
              <a:t>Broadband and Communities</a:t>
            </a:r>
            <a:endParaRPr lang="fr-FR" sz="3200" dirty="0"/>
          </a:p>
        </p:txBody>
      </p:sp>
      <p:sp>
        <p:nvSpPr>
          <p:cNvPr id="9221" name="ZoneTexte 2"/>
          <p:cNvSpPr txBox="1">
            <a:spLocks noChangeArrowheads="1"/>
          </p:cNvSpPr>
          <p:nvPr/>
        </p:nvSpPr>
        <p:spPr bwMode="auto">
          <a:xfrm>
            <a:off x="376238" y="1212767"/>
            <a:ext cx="8443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marL="0" indent="0" algn="ctr" eaLnBrk="1" hangingPunct="1">
              <a:spcAft>
                <a:spcPts val="600"/>
              </a:spcAft>
              <a:buSzPct val="120000"/>
            </a:pPr>
            <a:r>
              <a:rPr lang="en-US" sz="2400" b="1" dirty="0" smtClean="0">
                <a:solidFill>
                  <a:srgbClr val="409736"/>
                </a:solidFill>
              </a:rPr>
              <a:t>Broadband retains </a:t>
            </a:r>
            <a:r>
              <a:rPr lang="en-US" sz="2400" b="1" dirty="0">
                <a:solidFill>
                  <a:srgbClr val="409736"/>
                </a:solidFill>
              </a:rPr>
              <a:t>and </a:t>
            </a:r>
            <a:r>
              <a:rPr lang="en-US" sz="2400" b="1" dirty="0" smtClean="0">
                <a:solidFill>
                  <a:srgbClr val="409736"/>
                </a:solidFill>
              </a:rPr>
              <a:t>attracts </a:t>
            </a:r>
            <a:r>
              <a:rPr lang="en-US" sz="2400" b="1" dirty="0">
                <a:solidFill>
                  <a:srgbClr val="409736"/>
                </a:solidFill>
              </a:rPr>
              <a:t>population and </a:t>
            </a:r>
            <a:r>
              <a:rPr lang="en-US" sz="2400" b="1" dirty="0" smtClean="0">
                <a:solidFill>
                  <a:srgbClr val="409736"/>
                </a:solidFill>
              </a:rPr>
              <a:t>businesses</a:t>
            </a:r>
            <a:endParaRPr lang="en-CA" sz="2400" b="1" dirty="0">
              <a:solidFill>
                <a:srgbClr val="409736"/>
              </a:solidFill>
              <a:ea typeface="ＭＳ Ｐゴシック" pitchFamily="-86" charset="-128"/>
            </a:endParaRPr>
          </a:p>
        </p:txBody>
      </p:sp>
      <p:sp>
        <p:nvSpPr>
          <p:cNvPr id="3" name="Rounded Rectangle 2"/>
          <p:cNvSpPr/>
          <p:nvPr/>
        </p:nvSpPr>
        <p:spPr bwMode="auto">
          <a:xfrm>
            <a:off x="376245" y="1938939"/>
            <a:ext cx="3761349" cy="1713907"/>
          </a:xfrm>
          <a:prstGeom prst="roundRect">
            <a:avLst/>
          </a:prstGeom>
          <a:solidFill>
            <a:srgbClr val="1F497D"/>
          </a:solidFill>
          <a:ln>
            <a:noFill/>
          </a:ln>
          <a:effectLst/>
          <a:extLst/>
        </p:spPr>
        <p:txBody>
          <a:bodyPr vert="horz" wrap="square" lIns="91440" tIns="45720" rIns="91440" bIns="45720" numCol="1" rtlCol="0" anchor="ctr" anchorCtr="0" compatLnSpc="1">
            <a:prstTxWarp prst="textNoShape">
              <a:avLst/>
            </a:prstTxWarp>
          </a:bodyPr>
          <a:lstStyle/>
          <a:p>
            <a:pPr marL="0" lvl="2" eaLnBrk="1" hangingPunct="1">
              <a:spcAft>
                <a:spcPts val="600"/>
              </a:spcAft>
              <a:buSzPct val="120000"/>
            </a:pPr>
            <a:r>
              <a:rPr lang="en-AU" sz="2000" dirty="0" smtClean="0">
                <a:solidFill>
                  <a:schemeClr val="bg1"/>
                </a:solidFill>
              </a:rPr>
              <a:t>38% </a:t>
            </a:r>
            <a:r>
              <a:rPr lang="en-AU" sz="2000" dirty="0">
                <a:solidFill>
                  <a:schemeClr val="bg1"/>
                </a:solidFill>
              </a:rPr>
              <a:t>of households said they would </a:t>
            </a:r>
            <a:r>
              <a:rPr lang="en-AU" sz="2000" dirty="0" smtClean="0">
                <a:solidFill>
                  <a:schemeClr val="bg1"/>
                </a:solidFill>
              </a:rPr>
              <a:t>definitely, </a:t>
            </a:r>
            <a:r>
              <a:rPr lang="en-AU" sz="2000" dirty="0">
                <a:solidFill>
                  <a:schemeClr val="bg1"/>
                </a:solidFill>
              </a:rPr>
              <a:t>or </a:t>
            </a:r>
            <a:r>
              <a:rPr lang="en-AU" sz="2000" dirty="0" smtClean="0">
                <a:solidFill>
                  <a:schemeClr val="bg1"/>
                </a:solidFill>
              </a:rPr>
              <a:t>likely, </a:t>
            </a:r>
            <a:r>
              <a:rPr lang="en-AU" sz="2000" dirty="0">
                <a:solidFill>
                  <a:schemeClr val="bg1"/>
                </a:solidFill>
              </a:rPr>
              <a:t>relocate if broadband was not available</a:t>
            </a:r>
          </a:p>
        </p:txBody>
      </p:sp>
      <p:sp>
        <p:nvSpPr>
          <p:cNvPr id="9" name="Rounded Rectangle 8"/>
          <p:cNvSpPr/>
          <p:nvPr/>
        </p:nvSpPr>
        <p:spPr bwMode="auto">
          <a:xfrm>
            <a:off x="376245" y="4488741"/>
            <a:ext cx="3761349" cy="1713907"/>
          </a:xfrm>
          <a:prstGeom prst="roundRect">
            <a:avLst/>
          </a:prstGeom>
          <a:solidFill>
            <a:srgbClr val="1F497D"/>
          </a:solidFill>
          <a:ln>
            <a:noFill/>
          </a:ln>
          <a:effectLst/>
          <a:extLst/>
        </p:spPr>
        <p:txBody>
          <a:bodyPr vert="horz" wrap="square" lIns="91440" tIns="45720" rIns="91440" bIns="45720" numCol="1" rtlCol="0" anchor="ctr" anchorCtr="0" compatLnSpc="1">
            <a:prstTxWarp prst="textNoShape">
              <a:avLst/>
            </a:prstTxWarp>
          </a:bodyPr>
          <a:lstStyle/>
          <a:p>
            <a:pPr marL="0" lvl="2">
              <a:spcBef>
                <a:spcPts val="600"/>
              </a:spcBef>
              <a:spcAft>
                <a:spcPts val="1800"/>
              </a:spcAft>
              <a:buSzPct val="130000"/>
            </a:pPr>
            <a:r>
              <a:rPr lang="en-CA" sz="2000" dirty="0">
                <a:solidFill>
                  <a:srgbClr val="FFFFFF"/>
                </a:solidFill>
                <a:ea typeface="ＭＳ Ｐゴシック" pitchFamily="-86" charset="-128"/>
              </a:rPr>
              <a:t>72% of </a:t>
            </a:r>
            <a:r>
              <a:rPr lang="en-CA" sz="2000" dirty="0" smtClean="0">
                <a:solidFill>
                  <a:srgbClr val="FFFFFF"/>
                </a:solidFill>
                <a:ea typeface="ＭＳ Ｐゴシック" pitchFamily="-86" charset="-128"/>
              </a:rPr>
              <a:t>home-based </a:t>
            </a:r>
            <a:r>
              <a:rPr lang="en-CA" sz="2000" dirty="0">
                <a:solidFill>
                  <a:srgbClr val="FFFFFF"/>
                </a:solidFill>
                <a:ea typeface="ＭＳ Ｐゴシック" pitchFamily="-86" charset="-128"/>
              </a:rPr>
              <a:t>businesses say broadband was essential for their business</a:t>
            </a:r>
          </a:p>
        </p:txBody>
      </p:sp>
      <p:sp>
        <p:nvSpPr>
          <p:cNvPr id="10" name="Rounded Rectangle 9"/>
          <p:cNvSpPr/>
          <p:nvPr/>
        </p:nvSpPr>
        <p:spPr bwMode="auto">
          <a:xfrm>
            <a:off x="4888640" y="1938939"/>
            <a:ext cx="3896172" cy="1775341"/>
          </a:xfrm>
          <a:prstGeom prst="roundRect">
            <a:avLst/>
          </a:prstGeom>
          <a:solidFill>
            <a:srgbClr val="1F497D"/>
          </a:solidFill>
          <a:ln>
            <a:noFill/>
          </a:ln>
          <a:effectLst/>
          <a:extLst/>
        </p:spPr>
        <p:txBody>
          <a:bodyPr vert="horz" wrap="square" lIns="91440" tIns="45720" rIns="91440" bIns="45720" numCol="1" rtlCol="0" anchor="ctr" anchorCtr="0" compatLnSpc="1">
            <a:prstTxWarp prst="textNoShape">
              <a:avLst/>
            </a:prstTxWarp>
          </a:bodyPr>
          <a:lstStyle/>
          <a:p>
            <a:pPr marL="0" lvl="2" algn="r" eaLnBrk="1" hangingPunct="1">
              <a:spcBef>
                <a:spcPts val="600"/>
              </a:spcBef>
              <a:spcAft>
                <a:spcPts val="1800"/>
              </a:spcAft>
              <a:buSzPct val="130000"/>
            </a:pPr>
            <a:r>
              <a:rPr lang="en-CA" sz="2000" dirty="0">
                <a:solidFill>
                  <a:srgbClr val="FFFFFF"/>
                </a:solidFill>
                <a:ea typeface="ＭＳ Ｐゴシック" pitchFamily="-86" charset="-128"/>
              </a:rPr>
              <a:t>32% of households </a:t>
            </a:r>
            <a:r>
              <a:rPr lang="en-CA" sz="2000" dirty="0" smtClean="0">
                <a:solidFill>
                  <a:srgbClr val="FFFFFF"/>
                </a:solidFill>
                <a:ea typeface="ＭＳ Ｐゴシック" pitchFamily="-86" charset="-128"/>
              </a:rPr>
              <a:t>have a home-based business, </a:t>
            </a:r>
            <a:r>
              <a:rPr lang="en-CA" sz="2000" dirty="0">
                <a:solidFill>
                  <a:srgbClr val="FFFFFF"/>
                </a:solidFill>
                <a:ea typeface="ＭＳ Ｐゴシック" pitchFamily="-86" charset="-128"/>
              </a:rPr>
              <a:t>with 14% planning to start one in the coming year</a:t>
            </a:r>
          </a:p>
        </p:txBody>
      </p:sp>
      <p:sp>
        <p:nvSpPr>
          <p:cNvPr id="11" name="Rounded Rectangle 10"/>
          <p:cNvSpPr/>
          <p:nvPr/>
        </p:nvSpPr>
        <p:spPr bwMode="auto">
          <a:xfrm>
            <a:off x="4888640" y="4427308"/>
            <a:ext cx="3896171" cy="1775340"/>
          </a:xfrm>
          <a:prstGeom prst="roundRect">
            <a:avLst/>
          </a:prstGeom>
          <a:solidFill>
            <a:srgbClr val="1F497D"/>
          </a:solidFill>
          <a:ln>
            <a:noFill/>
          </a:ln>
          <a:effectLst/>
          <a:extLst/>
        </p:spPr>
        <p:txBody>
          <a:bodyPr vert="horz" wrap="square" lIns="91440" tIns="45720" rIns="91440" bIns="45720" numCol="1" rtlCol="0" anchor="ctr" anchorCtr="0" compatLnSpc="1">
            <a:prstTxWarp prst="textNoShape">
              <a:avLst/>
            </a:prstTxWarp>
          </a:bodyPr>
          <a:lstStyle/>
          <a:p>
            <a:pPr marL="0" lvl="2" algn="r" eaLnBrk="1" hangingPunct="1">
              <a:spcAft>
                <a:spcPts val="600"/>
              </a:spcAft>
              <a:buSzPct val="120000"/>
            </a:pPr>
            <a:r>
              <a:rPr lang="en-AU" sz="2000" dirty="0">
                <a:solidFill>
                  <a:schemeClr val="bg1"/>
                </a:solidFill>
              </a:rPr>
              <a:t>55% </a:t>
            </a:r>
            <a:r>
              <a:rPr lang="en-US" sz="2000" dirty="0">
                <a:solidFill>
                  <a:schemeClr val="bg1"/>
                </a:solidFill>
              </a:rPr>
              <a:t>of business and </a:t>
            </a:r>
            <a:r>
              <a:rPr lang="en-US" sz="2000" dirty="0" smtClean="0">
                <a:solidFill>
                  <a:schemeClr val="bg1"/>
                </a:solidFill>
              </a:rPr>
              <a:t>organizations </a:t>
            </a:r>
            <a:r>
              <a:rPr lang="en-US" sz="2000" dirty="0">
                <a:solidFill>
                  <a:schemeClr val="bg1"/>
                </a:solidFill>
              </a:rPr>
              <a:t>said broadband is essential for remaining in current location</a:t>
            </a:r>
            <a:endParaRPr lang="en-AU" sz="2000" dirty="0">
              <a:solidFill>
                <a:schemeClr val="bg1"/>
              </a:solidFill>
            </a:endParaRPr>
          </a:p>
        </p:txBody>
      </p:sp>
      <p:pic>
        <p:nvPicPr>
          <p:cNvPr id="4" name="Picture 3" descr="property-network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775" y="3096355"/>
            <a:ext cx="2530354" cy="1897767"/>
          </a:xfrm>
          <a:prstGeom prst="rect">
            <a:avLst/>
          </a:prstGeom>
          <a:effectLst>
            <a:softEdge rad="317500"/>
          </a:effectLst>
        </p:spPr>
      </p:pic>
      <p:sp>
        <p:nvSpPr>
          <p:cNvPr id="13" name="TextBox 12"/>
          <p:cNvSpPr txBox="1"/>
          <p:nvPr/>
        </p:nvSpPr>
        <p:spPr>
          <a:xfrm>
            <a:off x="0" y="6621713"/>
            <a:ext cx="3047045" cy="253916"/>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34,000</a:t>
            </a:r>
            <a:endParaRPr lang="en-US" sz="1050" dirty="0">
              <a:solidFill>
                <a:schemeClr val="tx1"/>
              </a:solidFill>
            </a:endParaRPr>
          </a:p>
        </p:txBody>
      </p:sp>
    </p:spTree>
    <p:extLst>
      <p:ext uri="{BB962C8B-B14F-4D97-AF65-F5344CB8AC3E}">
        <p14:creationId xmlns:p14="http://schemas.microsoft.com/office/powerpoint/2010/main" val="3855703805"/>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au 22"/>
          <p:cNvGraphicFramePr>
            <a:graphicFrameLocks noGrp="1"/>
          </p:cNvGraphicFramePr>
          <p:nvPr>
            <p:extLst>
              <p:ext uri="{D42A27DB-BD31-4B8C-83A1-F6EECF244321}">
                <p14:modId xmlns:p14="http://schemas.microsoft.com/office/powerpoint/2010/main" val="1128372832"/>
              </p:ext>
            </p:extLst>
          </p:nvPr>
        </p:nvGraphicFramePr>
        <p:xfrm>
          <a:off x="469879" y="2635243"/>
          <a:ext cx="8216921" cy="2328866"/>
        </p:xfrm>
        <a:graphic>
          <a:graphicData uri="http://schemas.openxmlformats.org/drawingml/2006/table">
            <a:tbl>
              <a:tblPr>
                <a:effectLst>
                  <a:outerShdw blurRad="50800" dist="38100" dir="2700000" algn="tl" rotWithShape="0">
                    <a:prstClr val="black">
                      <a:alpha val="40000"/>
                    </a:prstClr>
                  </a:outerShdw>
                </a:effectLst>
              </a:tblPr>
              <a:tblGrid>
                <a:gridCol w="3949721"/>
                <a:gridCol w="4267200"/>
              </a:tblGrid>
              <a:tr h="500066">
                <a:tc gridSpan="2">
                  <a:txBody>
                    <a:bodyPr/>
                    <a:lstStyle/>
                    <a:p>
                      <a:pPr marL="36195" algn="ctr">
                        <a:spcBef>
                          <a:spcPts val="200"/>
                        </a:spcBef>
                        <a:spcAft>
                          <a:spcPts val="200"/>
                        </a:spcAft>
                      </a:pPr>
                      <a:r>
                        <a:rPr lang="en-CA" sz="1800" b="1" noProof="0" dirty="0" smtClean="0">
                          <a:solidFill>
                            <a:schemeClr val="bg1"/>
                          </a:solidFill>
                          <a:latin typeface="Calibri"/>
                          <a:ea typeface="Times New Roman"/>
                          <a:cs typeface="Calibri"/>
                        </a:rPr>
                        <a:t>Economic ROI from Public Investments </a:t>
                      </a:r>
                      <a:r>
                        <a:rPr lang="fr-FR" sz="1800" b="1" noProof="0" dirty="0" smtClean="0">
                          <a:solidFill>
                            <a:schemeClr val="bg1"/>
                          </a:solidFill>
                          <a:latin typeface="Calibri"/>
                          <a:ea typeface="Times New Roman"/>
                          <a:cs typeface="Calibri"/>
                        </a:rPr>
                        <a:t>in Broadband</a:t>
                      </a:r>
                    </a:p>
                  </a:txBody>
                  <a:tcPr marL="61221" marR="61221"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chemeClr val="tx2"/>
                    </a:solidFill>
                  </a:tcPr>
                </a:tc>
                <a:tc hMerge="1">
                  <a:txBody>
                    <a:bodyPr/>
                    <a:lstStyle/>
                    <a:p>
                      <a:pPr marL="36195" algn="r">
                        <a:spcBef>
                          <a:spcPts val="200"/>
                        </a:spcBef>
                        <a:spcAft>
                          <a:spcPts val="200"/>
                        </a:spcAft>
                      </a:pPr>
                      <a:endParaRPr lang="fr-FR" sz="2000" b="1" noProof="0" dirty="0">
                        <a:latin typeface="Calibri"/>
                        <a:ea typeface="Times New Roman"/>
                        <a:cs typeface="Calibri"/>
                      </a:endParaRPr>
                    </a:p>
                  </a:txBody>
                  <a:tcPr marL="61221" marR="61221" marT="0" marB="0" anchor="ctr">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chemeClr val="tx2"/>
                    </a:solidFill>
                  </a:tcPr>
                </a:tc>
              </a:tr>
              <a:tr h="622300">
                <a:tc>
                  <a:txBody>
                    <a:bodyPr/>
                    <a:lstStyle/>
                    <a:p>
                      <a:pPr marL="36195">
                        <a:spcBef>
                          <a:spcPts val="200"/>
                        </a:spcBef>
                        <a:spcAft>
                          <a:spcPts val="200"/>
                        </a:spcAft>
                      </a:pPr>
                      <a:r>
                        <a:rPr lang="fr-FR" sz="1800" noProof="0" dirty="0" smtClean="0">
                          <a:latin typeface="Calibri"/>
                          <a:ea typeface="Times New Roman"/>
                          <a:cs typeface="Calibri"/>
                        </a:rPr>
                        <a:t>Contribution to GDP</a:t>
                      </a:r>
                      <a:endParaRPr lang="fr-FR" sz="1800" noProof="0" dirty="0">
                        <a:latin typeface="Calibri"/>
                        <a:ea typeface="Times New Roman"/>
                        <a:cs typeface="Calibri"/>
                      </a:endParaRPr>
                    </a:p>
                  </a:txBody>
                  <a:tcPr marL="61221" marR="61221" marT="0" marB="0" anchor="ctr">
                    <a:lnL w="12700" cap="flat" cmpd="sng" algn="ctr">
                      <a:solidFill>
                        <a:scrgbClr r="0" g="0" b="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marL="36195" algn="ctr">
                        <a:spcBef>
                          <a:spcPts val="200"/>
                        </a:spcBef>
                        <a:spcAft>
                          <a:spcPts val="200"/>
                        </a:spcAft>
                      </a:pPr>
                      <a:r>
                        <a:rPr lang="fr-FR" sz="2400" b="1" noProof="0" dirty="0" smtClean="0">
                          <a:solidFill>
                            <a:srgbClr val="669933"/>
                          </a:solidFill>
                          <a:latin typeface="Calibri"/>
                          <a:ea typeface="Times New Roman"/>
                          <a:cs typeface="Calibri"/>
                        </a:rPr>
                        <a:t>10  x  </a:t>
                      </a:r>
                      <a:r>
                        <a:rPr lang="fr-FR" sz="1800" b="1" noProof="0" dirty="0" smtClean="0">
                          <a:solidFill>
                            <a:srgbClr val="669933"/>
                          </a:solidFill>
                          <a:latin typeface="Calibri"/>
                          <a:ea typeface="Times New Roman"/>
                          <a:cs typeface="Calibri"/>
                        </a:rPr>
                        <a:t>the initial public investment</a:t>
                      </a:r>
                      <a:endParaRPr lang="fr-FR" sz="2000" b="1" noProof="0" dirty="0">
                        <a:solidFill>
                          <a:srgbClr val="669933"/>
                        </a:solidFill>
                        <a:latin typeface="Calibri"/>
                        <a:ea typeface="Times New Roman"/>
                        <a:cs typeface="Calibri"/>
                      </a:endParaRPr>
                    </a:p>
                  </a:txBody>
                  <a:tcPr marL="61221" marR="61221" marT="0" marB="0" anchor="ctr">
                    <a:lnL>
                      <a:noFill/>
                    </a:lnL>
                    <a:lnR w="12700" cap="flat" cmpd="sng" algn="ctr">
                      <a:solidFill>
                        <a:scrgbClr r="0" g="0" b="0"/>
                      </a:solidFill>
                      <a:prstDash val="solid"/>
                      <a:round/>
                      <a:headEnd type="none" w="med" len="med"/>
                      <a:tailEnd type="none" w="med" len="med"/>
                    </a:lnR>
                    <a:lnT>
                      <a:noFill/>
                    </a:lnT>
                    <a:lnB>
                      <a:noFill/>
                    </a:lnB>
                    <a:solidFill>
                      <a:schemeClr val="accent1">
                        <a:lumMod val="20000"/>
                        <a:lumOff val="80000"/>
                      </a:schemeClr>
                    </a:solidFill>
                  </a:tcPr>
                </a:tc>
              </a:tr>
              <a:tr h="622300">
                <a:tc>
                  <a:txBody>
                    <a:bodyPr/>
                    <a:lstStyle/>
                    <a:p>
                      <a:pPr marL="36195">
                        <a:spcBef>
                          <a:spcPts val="200"/>
                        </a:spcBef>
                        <a:spcAft>
                          <a:spcPts val="200"/>
                        </a:spcAft>
                      </a:pPr>
                      <a:r>
                        <a:rPr lang="fr-FR" sz="1800" noProof="0" dirty="0" smtClean="0">
                          <a:latin typeface="Calibri"/>
                          <a:ea typeface="Times New Roman"/>
                          <a:cs typeface="Calibri"/>
                        </a:rPr>
                        <a:t>Number of Jobs created and</a:t>
                      </a:r>
                      <a:r>
                        <a:rPr lang="fr-FR" sz="1800" baseline="0" noProof="0" dirty="0" smtClean="0">
                          <a:latin typeface="Calibri"/>
                          <a:ea typeface="Times New Roman"/>
                          <a:cs typeface="Calibri"/>
                        </a:rPr>
                        <a:t> saved</a:t>
                      </a:r>
                      <a:endParaRPr lang="fr-FR" sz="1800" noProof="0" dirty="0">
                        <a:latin typeface="Calibri"/>
                        <a:ea typeface="Times New Roman"/>
                        <a:cs typeface="Calibri"/>
                      </a:endParaRPr>
                    </a:p>
                  </a:txBody>
                  <a:tcPr marL="61221" marR="61221" marT="0" marB="0" anchor="ctr">
                    <a:lnL w="12700" cap="flat" cmpd="sng" algn="ctr">
                      <a:solidFill>
                        <a:scrgbClr r="0" g="0" b="0"/>
                      </a:solidFill>
                      <a:prstDash val="solid"/>
                      <a:round/>
                      <a:headEnd type="none" w="med" len="med"/>
                      <a:tailEnd type="none" w="med" len="med"/>
                    </a:lnL>
                    <a:lnR>
                      <a:noFill/>
                    </a:lnR>
                    <a:lnT>
                      <a:noFill/>
                    </a:lnT>
                    <a:lnB>
                      <a:noFill/>
                    </a:lnB>
                    <a:solidFill>
                      <a:srgbClr val="FFFFFF"/>
                    </a:solidFill>
                  </a:tcPr>
                </a:tc>
                <a:tc>
                  <a:txBody>
                    <a:bodyPr/>
                    <a:lstStyle/>
                    <a:p>
                      <a:pPr marL="36195" algn="ctr">
                        <a:spcBef>
                          <a:spcPts val="200"/>
                        </a:spcBef>
                        <a:spcAft>
                          <a:spcPts val="200"/>
                        </a:spcAft>
                      </a:pPr>
                      <a:r>
                        <a:rPr lang="fr-FR" sz="2000" b="1" noProof="0" dirty="0" smtClean="0">
                          <a:solidFill>
                            <a:srgbClr val="669933"/>
                          </a:solidFill>
                          <a:latin typeface="Calibri"/>
                          <a:ea typeface="Times New Roman"/>
                          <a:cs typeface="Calibri"/>
                        </a:rPr>
                        <a:t>Variable</a:t>
                      </a:r>
                      <a:endParaRPr lang="fr-FR" sz="2000" b="1" noProof="0" dirty="0">
                        <a:solidFill>
                          <a:srgbClr val="669933"/>
                        </a:solidFill>
                        <a:latin typeface="Calibri"/>
                        <a:ea typeface="Times New Roman"/>
                        <a:cs typeface="Calibri"/>
                      </a:endParaRPr>
                    </a:p>
                  </a:txBody>
                  <a:tcPr marL="61221" marR="61221" marT="0" marB="0" anchor="ctr">
                    <a:lnL>
                      <a:noFill/>
                    </a:lnL>
                    <a:lnR w="12700" cap="flat" cmpd="sng" algn="ctr">
                      <a:solidFill>
                        <a:scrgbClr r="0" g="0" b="0"/>
                      </a:solidFill>
                      <a:prstDash val="solid"/>
                      <a:round/>
                      <a:headEnd type="none" w="med" len="med"/>
                      <a:tailEnd type="none" w="med" len="med"/>
                    </a:lnR>
                    <a:lnT>
                      <a:noFill/>
                    </a:lnT>
                    <a:lnB>
                      <a:noFill/>
                    </a:lnB>
                    <a:solidFill>
                      <a:srgbClr val="FFFFFF"/>
                    </a:solidFill>
                  </a:tcPr>
                </a:tc>
              </a:tr>
              <a:tr h="584200">
                <a:tc>
                  <a:txBody>
                    <a:bodyPr/>
                    <a:lstStyle/>
                    <a:p>
                      <a:pPr marL="36195">
                        <a:spcBef>
                          <a:spcPts val="200"/>
                        </a:spcBef>
                        <a:spcAft>
                          <a:spcPts val="200"/>
                        </a:spcAft>
                      </a:pPr>
                      <a:r>
                        <a:rPr lang="fr-FR" sz="1800" noProof="0" dirty="0" smtClean="0">
                          <a:latin typeface="Calibri"/>
                          <a:ea typeface="Times New Roman"/>
                          <a:cs typeface="Calibri"/>
                        </a:rPr>
                        <a:t>Fiscal revenues increase</a:t>
                      </a:r>
                      <a:endParaRPr lang="fr-FR" sz="1800" noProof="0" dirty="0">
                        <a:latin typeface="Calibri"/>
                        <a:ea typeface="Times New Roman"/>
                        <a:cs typeface="Calibri"/>
                      </a:endParaRPr>
                    </a:p>
                  </a:txBody>
                  <a:tcPr marL="61221" marR="61221" marT="0" marB="0" anchor="ctr">
                    <a:lnL w="12700" cap="flat" cmpd="sng" algn="ctr">
                      <a:solidFill>
                        <a:scrgbClr r="0" g="0" b="0"/>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solidFill>
                      <a:srgbClr val="DCE6F2"/>
                    </a:solidFill>
                  </a:tcPr>
                </a:tc>
                <a:tc>
                  <a:txBody>
                    <a:bodyPr/>
                    <a:lstStyle/>
                    <a:p>
                      <a:pPr marL="36195" marR="0" indent="0" algn="ctr" defTabSz="914400" rtl="0" eaLnBrk="1" fontAlgn="auto" latinLnBrk="0" hangingPunct="1">
                        <a:lnSpc>
                          <a:spcPct val="100000"/>
                        </a:lnSpc>
                        <a:spcBef>
                          <a:spcPts val="200"/>
                        </a:spcBef>
                        <a:spcAft>
                          <a:spcPts val="200"/>
                        </a:spcAft>
                        <a:buClrTx/>
                        <a:buSzTx/>
                        <a:buFontTx/>
                        <a:buNone/>
                        <a:tabLst/>
                        <a:defRPr/>
                      </a:pPr>
                      <a:r>
                        <a:rPr lang="fr-FR" sz="2400" b="1" noProof="0" dirty="0" smtClean="0">
                          <a:solidFill>
                            <a:srgbClr val="669933"/>
                          </a:solidFill>
                          <a:latin typeface="Calibri"/>
                          <a:ea typeface="Times New Roman"/>
                          <a:cs typeface="Calibri"/>
                        </a:rPr>
                        <a:t>3  to  4  x </a:t>
                      </a:r>
                      <a:r>
                        <a:rPr lang="fr-FR" sz="1800" b="1" noProof="0" dirty="0" smtClean="0">
                          <a:solidFill>
                            <a:srgbClr val="669933"/>
                          </a:solidFill>
                          <a:latin typeface="Calibri"/>
                          <a:ea typeface="Times New Roman"/>
                          <a:cs typeface="Calibri"/>
                        </a:rPr>
                        <a:t>the</a:t>
                      </a:r>
                      <a:r>
                        <a:rPr lang="fr-FR" sz="2000" b="1" noProof="0" dirty="0" smtClean="0">
                          <a:solidFill>
                            <a:srgbClr val="669933"/>
                          </a:solidFill>
                          <a:latin typeface="Calibri"/>
                          <a:ea typeface="Times New Roman"/>
                          <a:cs typeface="Calibri"/>
                        </a:rPr>
                        <a:t> </a:t>
                      </a:r>
                      <a:r>
                        <a:rPr lang="fr-FR" sz="1800" b="1" noProof="0" dirty="0" smtClean="0">
                          <a:solidFill>
                            <a:srgbClr val="669933"/>
                          </a:solidFill>
                          <a:latin typeface="Calibri"/>
                          <a:ea typeface="Times New Roman"/>
                          <a:cs typeface="Calibri"/>
                        </a:rPr>
                        <a:t>initial public investment</a:t>
                      </a:r>
                    </a:p>
                  </a:txBody>
                  <a:tcPr marL="61221" marR="61221" marT="0" marB="0" anchor="ctr">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rgbClr val="DCE6F2"/>
                    </a:solidFill>
                  </a:tcPr>
                </a:tc>
              </a:tr>
            </a:tbl>
          </a:graphicData>
        </a:graphic>
      </p:graphicFrame>
      <p:sp>
        <p:nvSpPr>
          <p:cNvPr id="50186" name="Espace réservé du numéro de diapositive 11"/>
          <p:cNvSpPr>
            <a:spLocks noGrp="1"/>
          </p:cNvSpPr>
          <p:nvPr>
            <p:ph type="sldNum" sz="quarter"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7042CDCE-19A1-6248-A5F8-F624B7D61AEB}" type="slidenum">
              <a:rPr lang="en-CA">
                <a:solidFill>
                  <a:srgbClr val="898989"/>
                </a:solidFill>
              </a:rPr>
              <a:pPr eaLnBrk="1" hangingPunct="1"/>
              <a:t>7</a:t>
            </a:fld>
            <a:endParaRPr lang="en-CA" dirty="0">
              <a:solidFill>
                <a:srgbClr val="898989"/>
              </a:solidFill>
            </a:endParaRPr>
          </a:p>
        </p:txBody>
      </p:sp>
      <p:sp>
        <p:nvSpPr>
          <p:cNvPr id="10" name="Rectangle 2"/>
          <p:cNvSpPr txBox="1">
            <a:spLocks/>
          </p:cNvSpPr>
          <p:nvPr/>
        </p:nvSpPr>
        <p:spPr bwMode="auto">
          <a:xfrm>
            <a:off x="2368549" y="241300"/>
            <a:ext cx="64516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r>
              <a:rPr lang="en-CA" sz="3200" dirty="0" smtClean="0">
                <a:latin typeface="Calibri" charset="0"/>
              </a:rPr>
              <a:t>ROI from Broadband </a:t>
            </a:r>
            <a:r>
              <a:rPr lang="fr-FR" sz="3200" dirty="0" smtClean="0">
                <a:latin typeface="Calibri" charset="0"/>
              </a:rPr>
              <a:t>Networks</a:t>
            </a:r>
            <a:endParaRPr lang="fr-FR" sz="3200" dirty="0">
              <a:latin typeface="Calibri" charset="0"/>
            </a:endParaRPr>
          </a:p>
        </p:txBody>
      </p:sp>
      <p:sp>
        <p:nvSpPr>
          <p:cNvPr id="12" name="TextBox 11"/>
          <p:cNvSpPr txBox="1"/>
          <p:nvPr/>
        </p:nvSpPr>
        <p:spPr>
          <a:xfrm>
            <a:off x="374629" y="1525570"/>
            <a:ext cx="8350271" cy="707886"/>
          </a:xfrm>
          <a:prstGeom prst="rect">
            <a:avLst/>
          </a:prstGeom>
          <a:noFill/>
        </p:spPr>
        <p:txBody>
          <a:bodyPr wrap="square" rtlCol="0">
            <a:spAutoFit/>
          </a:bodyPr>
          <a:lstStyle/>
          <a:p>
            <a:pPr algn="ctr"/>
            <a:r>
              <a:rPr lang="en-US" sz="2000" b="1" dirty="0" smtClean="0">
                <a:solidFill>
                  <a:schemeClr val="tx1"/>
                </a:solidFill>
              </a:rPr>
              <a:t>SNG projects have revealed common return on investment (ROI) multipliers </a:t>
            </a:r>
          </a:p>
          <a:p>
            <a:pPr algn="ctr"/>
            <a:r>
              <a:rPr lang="en-US" sz="2000" b="1" dirty="0" smtClean="0">
                <a:solidFill>
                  <a:schemeClr val="tx1"/>
                </a:solidFill>
              </a:rPr>
              <a:t>from broadband investments  </a:t>
            </a:r>
            <a:endParaRPr lang="en-US" sz="2000" b="1" dirty="0">
              <a:solidFill>
                <a:schemeClr val="tx1"/>
              </a:solidFill>
            </a:endParaRPr>
          </a:p>
        </p:txBody>
      </p:sp>
      <p:sp>
        <p:nvSpPr>
          <p:cNvPr id="7" name="Rectangle 27"/>
          <p:cNvSpPr>
            <a:spLocks noChangeArrowheads="1"/>
          </p:cNvSpPr>
          <p:nvPr/>
        </p:nvSpPr>
        <p:spPr bwMode="auto">
          <a:xfrm>
            <a:off x="469900" y="6225545"/>
            <a:ext cx="614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dirty="0" smtClean="0">
                <a:solidFill>
                  <a:srgbClr val="000000"/>
                </a:solidFill>
              </a:rPr>
              <a:t>Average multipliers identified from economic impact studies conducted by SNG.</a:t>
            </a:r>
            <a:endParaRPr lang="en-CA" sz="1200" dirty="0">
              <a:solidFill>
                <a:srgbClr val="000000"/>
              </a:solidFill>
              <a:latin typeface="Calibri" charset="0"/>
            </a:endParaRPr>
          </a:p>
        </p:txBody>
      </p:sp>
    </p:spTree>
    <p:extLst>
      <p:ext uri="{BB962C8B-B14F-4D97-AF65-F5344CB8AC3E}">
        <p14:creationId xmlns:p14="http://schemas.microsoft.com/office/powerpoint/2010/main" val="2736578790"/>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210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Build It and They Will Come???? </a:t>
            </a:r>
          </a:p>
          <a:p>
            <a:pPr algn="ctr" eaLnBrk="1" hangingPunct="1">
              <a:lnSpc>
                <a:spcPct val="95000"/>
              </a:lnSpc>
            </a:pPr>
            <a:r>
              <a:rPr lang="en-US" sz="3600" dirty="0" smtClean="0">
                <a:solidFill>
                  <a:srgbClr val="007700"/>
                </a:solidFill>
              </a:rPr>
              <a:t>The Marketing Theory Behind Why </a:t>
            </a:r>
          </a:p>
          <a:p>
            <a:pPr algn="ctr" eaLnBrk="1" hangingPunct="1">
              <a:lnSpc>
                <a:spcPct val="95000"/>
              </a:lnSpc>
            </a:pPr>
            <a:r>
              <a:rPr lang="en-US" sz="3600" dirty="0" smtClean="0">
                <a:solidFill>
                  <a:srgbClr val="007700"/>
                </a:solidFill>
              </a:rPr>
              <a:t>Building Is NOT Enough </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2206841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451" y="241300"/>
            <a:ext cx="5848350" cy="650875"/>
          </a:xfrm>
        </p:spPr>
        <p:txBody>
          <a:bodyPr/>
          <a:lstStyle/>
          <a:p>
            <a:pPr algn="r"/>
            <a:r>
              <a:rPr lang="en-US" sz="3200" dirty="0" smtClean="0"/>
              <a:t>Utility </a:t>
            </a:r>
            <a:r>
              <a:rPr lang="en-US" sz="3200" dirty="0" err="1" smtClean="0"/>
              <a:t>vs.Technology</a:t>
            </a:r>
            <a:endParaRPr lang="en-US" sz="3200" dirty="0"/>
          </a:p>
        </p:txBody>
      </p:sp>
      <p:sp>
        <p:nvSpPr>
          <p:cNvPr id="4" name="Slide Number Placeholder 3"/>
          <p:cNvSpPr>
            <a:spLocks noGrp="1"/>
          </p:cNvSpPr>
          <p:nvPr>
            <p:ph type="sldNum" sz="quarter" idx="10"/>
          </p:nvPr>
        </p:nvSpPr>
        <p:spPr/>
        <p:txBody>
          <a:bodyPr/>
          <a:lstStyle/>
          <a:p>
            <a:pPr>
              <a:defRPr/>
            </a:pPr>
            <a:fld id="{C1B260AD-733C-4824-9CB6-43150434BEE8}" type="slidenum">
              <a:rPr lang="fr-FR" smtClean="0"/>
              <a:pPr>
                <a:defRPr/>
              </a:pPr>
              <a:t>9</a:t>
            </a:fld>
            <a:endParaRPr lang="fr-FR"/>
          </a:p>
        </p:txBody>
      </p:sp>
      <p:graphicFrame>
        <p:nvGraphicFramePr>
          <p:cNvPr id="7" name="Table 6"/>
          <p:cNvGraphicFramePr>
            <a:graphicFrameLocks noGrp="1"/>
          </p:cNvGraphicFramePr>
          <p:nvPr>
            <p:extLst>
              <p:ext uri="{D42A27DB-BD31-4B8C-83A1-F6EECF244321}">
                <p14:modId xmlns:p14="http://schemas.microsoft.com/office/powerpoint/2010/main" val="88578902"/>
              </p:ext>
            </p:extLst>
          </p:nvPr>
        </p:nvGraphicFramePr>
        <p:xfrm>
          <a:off x="787400" y="1270000"/>
          <a:ext cx="7747000" cy="1790700"/>
        </p:xfrm>
        <a:graphic>
          <a:graphicData uri="http://schemas.openxmlformats.org/drawingml/2006/table">
            <a:tbl>
              <a:tblPr firstRow="1" bandRow="1">
                <a:tableStyleId>{5C22544A-7EE6-4342-B048-85BDC9FD1C3A}</a:tableStyleId>
              </a:tblPr>
              <a:tblGrid>
                <a:gridCol w="3873500"/>
                <a:gridCol w="3873500"/>
              </a:tblGrid>
              <a:tr h="584200">
                <a:tc>
                  <a:txBody>
                    <a:bodyPr/>
                    <a:lstStyle/>
                    <a:p>
                      <a:r>
                        <a:rPr lang="en-US" sz="2400" dirty="0" smtClean="0">
                          <a:latin typeface="+mj-lt"/>
                        </a:rPr>
                        <a:t>Utility</a:t>
                      </a:r>
                      <a:endParaRPr lang="en-US" sz="2400" dirty="0">
                        <a:latin typeface="+mj-lt"/>
                      </a:endParaRPr>
                    </a:p>
                  </a:txBody>
                  <a:tcPr anchor="ctr">
                    <a:solidFill>
                      <a:srgbClr val="1F497D"/>
                    </a:solidFill>
                  </a:tcPr>
                </a:tc>
                <a:tc>
                  <a:txBody>
                    <a:bodyPr/>
                    <a:lstStyle/>
                    <a:p>
                      <a:r>
                        <a:rPr lang="en-US" sz="2400" dirty="0" smtClean="0">
                          <a:latin typeface="+mj-lt"/>
                        </a:rPr>
                        <a:t>Technology </a:t>
                      </a:r>
                      <a:endParaRPr lang="en-US" sz="2400" dirty="0">
                        <a:latin typeface="+mj-lt"/>
                      </a:endParaRPr>
                    </a:p>
                  </a:txBody>
                  <a:tcPr anchor="ctr">
                    <a:solidFill>
                      <a:srgbClr val="1F497D"/>
                    </a:solidFill>
                  </a:tcPr>
                </a:tc>
              </a:tr>
              <a:tr h="689317">
                <a:tc>
                  <a:txBody>
                    <a:bodyPr/>
                    <a:lstStyle/>
                    <a:p>
                      <a:r>
                        <a:rPr lang="en-US" dirty="0" smtClean="0">
                          <a:latin typeface="+mj-lt"/>
                        </a:rPr>
                        <a:t>Basic</a:t>
                      </a:r>
                      <a:r>
                        <a:rPr lang="en-US" baseline="0" dirty="0" smtClean="0">
                          <a:latin typeface="+mj-lt"/>
                        </a:rPr>
                        <a:t> Need </a:t>
                      </a:r>
                    </a:p>
                    <a:p>
                      <a:r>
                        <a:rPr lang="en-US" baseline="0" dirty="0" smtClean="0">
                          <a:latin typeface="+mj-lt"/>
                        </a:rPr>
                        <a:t>(water, roads, electricity) </a:t>
                      </a:r>
                      <a:endParaRPr lang="en-US" dirty="0">
                        <a:latin typeface="+mj-lt"/>
                      </a:endParaRPr>
                    </a:p>
                  </a:txBody>
                  <a:tcPr anchor="ctr"/>
                </a:tc>
                <a:tc>
                  <a:txBody>
                    <a:bodyPr/>
                    <a:lstStyle/>
                    <a:p>
                      <a:r>
                        <a:rPr lang="en-US" dirty="0" smtClean="0">
                          <a:latin typeface="+mj-lt"/>
                        </a:rPr>
                        <a:t>A Luxury, a “nice to have” </a:t>
                      </a:r>
                    </a:p>
                    <a:p>
                      <a:r>
                        <a:rPr lang="en-US" dirty="0" smtClean="0">
                          <a:latin typeface="+mj-lt"/>
                        </a:rPr>
                        <a:t>(smart</a:t>
                      </a:r>
                      <a:r>
                        <a:rPr lang="en-US" baseline="0" dirty="0" smtClean="0">
                          <a:latin typeface="+mj-lt"/>
                        </a:rPr>
                        <a:t> phone, DVR, HD TV)</a:t>
                      </a:r>
                      <a:endParaRPr lang="en-US" dirty="0">
                        <a:latin typeface="+mj-lt"/>
                      </a:endParaRPr>
                    </a:p>
                  </a:txBody>
                  <a:tcPr anchor="ctr"/>
                </a:tc>
              </a:tr>
              <a:tr h="517183">
                <a:tc>
                  <a:txBody>
                    <a:bodyPr/>
                    <a:lstStyle/>
                    <a:p>
                      <a:r>
                        <a:rPr lang="en-US" dirty="0" smtClean="0">
                          <a:latin typeface="+mj-lt"/>
                        </a:rPr>
                        <a:t>Basic Internet Service</a:t>
                      </a:r>
                      <a:endParaRPr lang="en-US" dirty="0">
                        <a:latin typeface="+mj-lt"/>
                      </a:endParaRPr>
                    </a:p>
                  </a:txBody>
                  <a:tcPr anchor="ctr"/>
                </a:tc>
                <a:tc>
                  <a:txBody>
                    <a:bodyPr/>
                    <a:lstStyle/>
                    <a:p>
                      <a:r>
                        <a:rPr lang="en-US" dirty="0" smtClean="0">
                          <a:latin typeface="+mj-lt"/>
                        </a:rPr>
                        <a:t>Ultra fast and/or fiber Internet Service </a:t>
                      </a:r>
                      <a:endParaRPr lang="en-US" dirty="0">
                        <a:latin typeface="+mj-lt"/>
                      </a:endParaRPr>
                    </a:p>
                  </a:txBody>
                  <a:tcPr anchor="ctr"/>
                </a:tc>
              </a:tr>
            </a:tbl>
          </a:graphicData>
        </a:graphic>
      </p:graphicFrame>
      <p:sp>
        <p:nvSpPr>
          <p:cNvPr id="8" name="Content Placeholder 2"/>
          <p:cNvSpPr>
            <a:spLocks noGrp="1"/>
          </p:cNvSpPr>
          <p:nvPr>
            <p:ph idx="1"/>
          </p:nvPr>
        </p:nvSpPr>
        <p:spPr>
          <a:xfrm>
            <a:off x="266700" y="3402013"/>
            <a:ext cx="8737600" cy="3189287"/>
          </a:xfrm>
        </p:spPr>
        <p:txBody>
          <a:bodyPr/>
          <a:lstStyle/>
          <a:p>
            <a:pPr lvl="0" defTabSz="457200" eaLnBrk="1" hangingPunct="1">
              <a:lnSpc>
                <a:spcPct val="100000"/>
              </a:lnSpc>
              <a:spcBef>
                <a:spcPct val="0"/>
              </a:spcBef>
              <a:spcAft>
                <a:spcPts val="1700"/>
              </a:spcAft>
              <a:buSzPct val="130000"/>
              <a:buBlip>
                <a:blip r:embed="rId2"/>
              </a:buBlip>
            </a:pPr>
            <a:r>
              <a:rPr lang="en-US" sz="2400" kern="1200" dirty="0" smtClean="0">
                <a:solidFill>
                  <a:srgbClr val="000000"/>
                </a:solidFill>
                <a:latin typeface="Calibri" pitchFamily="34" charset="0"/>
              </a:rPr>
              <a:t>The “Broadband is a Utility” argument discounts the fact that </a:t>
            </a:r>
            <a:r>
              <a:rPr lang="en-US" sz="2400" b="1" kern="1200" dirty="0" smtClean="0">
                <a:solidFill>
                  <a:srgbClr val="409736"/>
                </a:solidFill>
                <a:latin typeface="Calibri" pitchFamily="34" charset="0"/>
              </a:rPr>
              <a:t>adopting better broadband is a technology upgrade decision</a:t>
            </a:r>
            <a:r>
              <a:rPr lang="en-US" sz="2400" kern="1200" dirty="0" smtClean="0">
                <a:solidFill>
                  <a:srgbClr val="000000"/>
                </a:solidFill>
                <a:latin typeface="Calibri" pitchFamily="34" charset="0"/>
              </a:rPr>
              <a:t>. </a:t>
            </a:r>
          </a:p>
          <a:p>
            <a:pPr lvl="0" defTabSz="457200" eaLnBrk="1" hangingPunct="1">
              <a:lnSpc>
                <a:spcPct val="100000"/>
              </a:lnSpc>
              <a:spcBef>
                <a:spcPct val="0"/>
              </a:spcBef>
              <a:spcAft>
                <a:spcPts val="1100"/>
              </a:spcAft>
              <a:buSzPct val="130000"/>
              <a:buBlip>
                <a:blip r:embed="rId2"/>
              </a:buBlip>
            </a:pPr>
            <a:r>
              <a:rPr lang="en-US" sz="2400" kern="1200" dirty="0" smtClean="0">
                <a:solidFill>
                  <a:srgbClr val="000000"/>
                </a:solidFill>
                <a:latin typeface="Calibri" pitchFamily="34" charset="0"/>
              </a:rPr>
              <a:t>In 2012, </a:t>
            </a:r>
            <a:r>
              <a:rPr lang="en-US" sz="2400" kern="1200" dirty="0" smtClean="0">
                <a:latin typeface="Calibri" pitchFamily="34" charset="0"/>
              </a:rPr>
              <a:t>to maximize broadband’s benefits and drive innovation</a:t>
            </a:r>
            <a:r>
              <a:rPr lang="en-US" sz="2400" kern="1200" dirty="0" smtClean="0">
                <a:solidFill>
                  <a:srgbClr val="000000"/>
                </a:solidFill>
                <a:latin typeface="Calibri" pitchFamily="34" charset="0"/>
              </a:rPr>
              <a:t>, </a:t>
            </a:r>
            <a:r>
              <a:rPr lang="en-US" sz="2400" b="1" kern="1200" dirty="0" smtClean="0">
                <a:solidFill>
                  <a:srgbClr val="409736"/>
                </a:solidFill>
                <a:latin typeface="Calibri" pitchFamily="34" charset="0"/>
              </a:rPr>
              <a:t>business, organizations and households must adopt and utilize</a:t>
            </a:r>
            <a:r>
              <a:rPr lang="en-US" sz="2400" kern="1200" dirty="0" smtClean="0">
                <a:solidFill>
                  <a:srgbClr val="000000"/>
                </a:solidFill>
                <a:latin typeface="Calibri" pitchFamily="34" charset="0"/>
              </a:rPr>
              <a:t>…</a:t>
            </a:r>
          </a:p>
          <a:p>
            <a:pPr lvl="1" defTabSz="457200" eaLnBrk="1" hangingPunct="1">
              <a:lnSpc>
                <a:spcPct val="100000"/>
              </a:lnSpc>
              <a:spcBef>
                <a:spcPts val="600"/>
              </a:spcBef>
              <a:spcAft>
                <a:spcPts val="1200"/>
              </a:spcAft>
              <a:buSzPct val="130000"/>
              <a:buFont typeface="Wingdings" charset="2"/>
              <a:buChar char="Ø"/>
            </a:pPr>
            <a:r>
              <a:rPr lang="en-US" sz="2000" kern="1200" dirty="0" smtClean="0">
                <a:solidFill>
                  <a:srgbClr val="000000"/>
                </a:solidFill>
                <a:latin typeface="Calibri" pitchFamily="34" charset="0"/>
              </a:rPr>
              <a:t>E-Solutions</a:t>
            </a:r>
          </a:p>
          <a:p>
            <a:pPr lvl="1" defTabSz="457200" eaLnBrk="1" hangingPunct="1">
              <a:lnSpc>
                <a:spcPct val="100000"/>
              </a:lnSpc>
              <a:spcBef>
                <a:spcPts val="600"/>
              </a:spcBef>
              <a:spcAft>
                <a:spcPts val="1200"/>
              </a:spcAft>
              <a:buSzPct val="130000"/>
              <a:buFont typeface="Wingdings" charset="2"/>
              <a:buChar char="Ø"/>
            </a:pPr>
            <a:r>
              <a:rPr lang="en-US" sz="2000" kern="1200" dirty="0" smtClean="0">
                <a:solidFill>
                  <a:srgbClr val="000000"/>
                </a:solidFill>
                <a:latin typeface="Calibri" pitchFamily="34" charset="0"/>
              </a:rPr>
              <a:t>Ultra-fast broadband</a:t>
            </a:r>
            <a:endParaRPr lang="en-US" dirty="0"/>
          </a:p>
        </p:txBody>
      </p:sp>
    </p:spTree>
    <p:extLst>
      <p:ext uri="{BB962C8B-B14F-4D97-AF65-F5344CB8AC3E}">
        <p14:creationId xmlns:p14="http://schemas.microsoft.com/office/powerpoint/2010/main" val="104925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NG Presentation Template">
  <a:themeElements>
    <a:clrScheme name="1_SNG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NG Presentation Templ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lnDef>
  </a:objectDefaults>
  <a:extraClrSchemeLst>
    <a:extraClrScheme>
      <a:clrScheme name="1_SNG Presentation 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21578A"/>
            </a:solidFill>
            <a:effectLst/>
            <a:latin typeface="Calibri"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20166</TotalTime>
  <Words>1739</Words>
  <Application>Microsoft Office PowerPoint</Application>
  <PresentationFormat>On-screen Show (4:3)</PresentationFormat>
  <Paragraphs>302</Paragraphs>
  <Slides>34</Slides>
  <Notes>8</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1_SNG Presentation Template</vt:lpstr>
      <vt:lpstr>1_Custom Design</vt:lpstr>
      <vt:lpstr>Custom Design</vt:lpstr>
      <vt:lpstr>PowerPoint Presentation</vt:lpstr>
      <vt:lpstr>We are the “Broadband economists”</vt:lpstr>
      <vt:lpstr>PowerPoint Presentation</vt:lpstr>
      <vt:lpstr>PowerPoint Presentation</vt:lpstr>
      <vt:lpstr>PowerPoint Presentation</vt:lpstr>
      <vt:lpstr>PowerPoint Presentation</vt:lpstr>
      <vt:lpstr>PowerPoint Presentation</vt:lpstr>
      <vt:lpstr>PowerPoint Presentation</vt:lpstr>
      <vt:lpstr>Utility vs.Technology</vt:lpstr>
      <vt:lpstr>Technology’s Adoption Groups</vt:lpstr>
      <vt:lpstr>PowerPoint Presentation</vt:lpstr>
      <vt:lpstr>2 Simple Steps (But Not 1)</vt:lpstr>
      <vt:lpstr>And to the Nurture…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Broadband Utilization and  Household Earning Power</vt:lpstr>
      <vt:lpstr>PowerPoint Presentation</vt:lpstr>
      <vt:lpstr>PowerPoint Presentation</vt:lpstr>
      <vt:lpstr>PowerPoint Presentation</vt:lpstr>
      <vt:lpstr>Thank-you</vt:lpstr>
      <vt:lpstr>PowerPoint Presentation</vt:lpstr>
      <vt:lpstr>PowerPoint Presentation</vt:lpstr>
      <vt:lpstr>PowerPoint Presentation</vt:lpstr>
      <vt:lpstr>PowerPoint Presentation</vt:lpstr>
      <vt:lpstr>PowerPoint Presentation</vt:lpstr>
      <vt:lpstr>PowerPoint Presentation</vt:lpstr>
      <vt:lpstr>DEi Impact Calculator - customize to individual needs -</vt:lpstr>
      <vt:lpstr>DEi Impact Calculator - choose e-strategy based on ROI - </vt:lpstr>
    </vt:vector>
  </TitlesOfParts>
  <Company>Strategic Networks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Thibaud Chatel</dc:creator>
  <cp:lastModifiedBy>Becky LaPlant</cp:lastModifiedBy>
  <cp:revision>1069</cp:revision>
  <cp:lastPrinted>2011-06-29T08:30:51Z</cp:lastPrinted>
  <dcterms:created xsi:type="dcterms:W3CDTF">2011-03-18T13:25:32Z</dcterms:created>
  <dcterms:modified xsi:type="dcterms:W3CDTF">2012-11-08T02:03:17Z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162690;13012215</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2011-03-30T13:16:04-0400</vt:lpwstr>
  </property>
  <property fmtid="{D5CDD505-2E9C-101B-9397-08002B2CF9AE}" pid="9" name="Offisync_ProviderName">
    <vt:lpwstr>Central Desktop</vt:lpwstr>
  </property>
</Properties>
</file>